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9" r:id="rId2"/>
    <p:sldId id="259" r:id="rId3"/>
    <p:sldId id="260" r:id="rId4"/>
    <p:sldId id="261" r:id="rId5"/>
    <p:sldId id="291" r:id="rId6"/>
    <p:sldId id="271" r:id="rId7"/>
    <p:sldId id="290" r:id="rId8"/>
    <p:sldId id="266" r:id="rId9"/>
    <p:sldId id="272" r:id="rId10"/>
    <p:sldId id="269"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24" autoAdjust="0"/>
  </p:normalViewPr>
  <p:slideViewPr>
    <p:cSldViewPr>
      <p:cViewPr varScale="1">
        <p:scale>
          <a:sx n="61" d="100"/>
          <a:sy n="61" d="100"/>
        </p:scale>
        <p:origin x="-1349" y="-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A32CAA3C-31DD-4FB2-A545-CD76BEF32856}" type="datetimeFigureOut">
              <a:rPr lang="en-US" smtClean="0"/>
              <a:t>10/26/2015</a:t>
            </a:fld>
            <a:endParaRPr lang="en-US"/>
          </a:p>
        </p:txBody>
      </p:sp>
      <p:sp>
        <p:nvSpPr>
          <p:cNvPr id="8" name="Slide Number Placeholder 7"/>
          <p:cNvSpPr>
            <a:spLocks noGrp="1"/>
          </p:cNvSpPr>
          <p:nvPr>
            <p:ph type="sldNum" sz="quarter" idx="11"/>
          </p:nvPr>
        </p:nvSpPr>
        <p:spPr/>
        <p:txBody>
          <a:bodyPr/>
          <a:lstStyle/>
          <a:p>
            <a:fld id="{6DB89633-0F48-4712-8611-FABC6A198D24}"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2CAA3C-31DD-4FB2-A545-CD76BEF32856}" type="datetimeFigureOut">
              <a:rPr lang="en-US" smtClean="0"/>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89633-0F48-4712-8611-FABC6A198D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2CAA3C-31DD-4FB2-A545-CD76BEF32856}" type="datetimeFigureOut">
              <a:rPr lang="en-US" smtClean="0"/>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89633-0F48-4712-8611-FABC6A198D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A32CAA3C-31DD-4FB2-A545-CD76BEF32856}" type="datetimeFigureOut">
              <a:rPr lang="en-US" smtClean="0"/>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89633-0F48-4712-8611-FABC6A198D2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2CAA3C-31DD-4FB2-A545-CD76BEF32856}" type="datetimeFigureOut">
              <a:rPr lang="en-US" smtClean="0"/>
              <a:t>10/26/2015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89633-0F48-4712-8611-FABC6A198D24}"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A32CAA3C-31DD-4FB2-A545-CD76BEF32856}" type="datetimeFigureOut">
              <a:rPr lang="en-US" smtClean="0"/>
              <a:t>10/26/2015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B89633-0F48-4712-8611-FABC6A198D24}"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32CAA3C-31DD-4FB2-A545-CD76BEF32856}" type="datetimeFigureOut">
              <a:rPr lang="en-US" smtClean="0"/>
              <a:t>10/26/2015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B89633-0F48-4712-8611-FABC6A198D24}"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32CAA3C-31DD-4FB2-A545-CD76BEF32856}" type="datetimeFigureOut">
              <a:rPr lang="en-US" smtClean="0"/>
              <a:t>10/26/2015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B89633-0F48-4712-8611-FABC6A198D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CAA3C-31DD-4FB2-A545-CD76BEF32856}" type="datetimeFigureOut">
              <a:rPr lang="en-US" smtClean="0"/>
              <a:t>10/26/2015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B89633-0F48-4712-8611-FABC6A198D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2CAA3C-31DD-4FB2-A545-CD76BEF32856}" type="datetimeFigureOut">
              <a:rPr lang="en-US" smtClean="0"/>
              <a:t>10/26/2015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B89633-0F48-4712-8611-FABC6A198D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2CAA3C-31DD-4FB2-A545-CD76BEF32856}" type="datetimeFigureOut">
              <a:rPr lang="en-US" smtClean="0"/>
              <a:t>10/26/2015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B89633-0F48-4712-8611-FABC6A198D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accent1">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32CAA3C-31DD-4FB2-A545-CD76BEF32856}" type="datetimeFigureOut">
              <a:rPr lang="en-US" smtClean="0"/>
              <a:t>10/26/2015</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DB89633-0F48-4712-8611-FABC6A198D24}"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639" y="-990600"/>
            <a:ext cx="6785832" cy="3231654"/>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CA" sz="5400" b="1" cap="all" dirty="0" smtClean="0">
              <a:ln w="0"/>
              <a:solidFill>
                <a:schemeClr val="accent6">
                  <a:lumMod val="50000"/>
                </a:schemeClr>
              </a:solidFill>
              <a:effectLst>
                <a:reflection blurRad="12700" stA="50000" endPos="50000" dist="5000" dir="5400000" sy="-100000" rotWithShape="0"/>
              </a:effectLst>
            </a:endParaRPr>
          </a:p>
          <a:p>
            <a:pPr algn="ctr"/>
            <a:endParaRPr lang="en-CA" sz="5400" b="1" cap="all" dirty="0">
              <a:ln w="0"/>
              <a:solidFill>
                <a:schemeClr val="accent6">
                  <a:lumMod val="50000"/>
                </a:schemeClr>
              </a:solidFill>
              <a:effectLst>
                <a:reflection blurRad="12700" stA="50000" endPos="50000" dist="5000" dir="5400000" sy="-100000" rotWithShape="0"/>
              </a:effectLst>
            </a:endParaRPr>
          </a:p>
          <a:p>
            <a:pPr algn="ctr"/>
            <a:r>
              <a:rPr lang="en-CA" sz="9600" b="1" cap="all" dirty="0" smtClean="0">
                <a:ln w="0"/>
                <a:solidFill>
                  <a:schemeClr val="accent6">
                    <a:lumMod val="50000"/>
                  </a:schemeClr>
                </a:solidFill>
                <a:effectLst>
                  <a:reflection blurRad="12700" stA="50000" endPos="50000" dist="5000" dir="5400000" sy="-100000" rotWithShape="0"/>
                </a:effectLst>
              </a:rPr>
              <a:t>#MYRCA25</a:t>
            </a:r>
          </a:p>
        </p:txBody>
      </p:sp>
      <p:pic>
        <p:nvPicPr>
          <p:cNvPr id="5" name="Picture 2" descr="I:\Millennium - Reader Services\Colette\MYRCA25\Happy authors.jpg"/>
          <p:cNvPicPr>
            <a:picLocks noChangeAspect="1" noChangeArrowheads="1"/>
          </p:cNvPicPr>
          <p:nvPr/>
        </p:nvPicPr>
        <p:blipFill rotWithShape="1">
          <a:blip r:embed="rId3">
            <a:extLst>
              <a:ext uri="{28A0092B-C50C-407E-A947-70E740481C1C}">
                <a14:useLocalDpi xmlns:a14="http://schemas.microsoft.com/office/drawing/2010/main" val="0"/>
              </a:ext>
            </a:extLst>
          </a:blip>
          <a:srcRect t="21661"/>
          <a:stretch/>
        </p:blipFill>
        <p:spPr bwMode="auto">
          <a:xfrm>
            <a:off x="1497283" y="2057400"/>
            <a:ext cx="670824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 name="e12bba52-0f28-4c29-b29c-3519b1f0d20c" descr="FA0CE07B-80DE-4A03-B44A-CFB3503E38E0@domain_not_s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461" y="4668033"/>
            <a:ext cx="198035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40784"/>
      </p:ext>
    </p:extLst>
  </p:cSld>
  <p:clrMapOvr>
    <a:masterClrMapping/>
  </p:clrMapOvr>
  <mc:AlternateContent xmlns:mc="http://schemas.openxmlformats.org/markup-compatibility/2006" xmlns:p14="http://schemas.microsoft.com/office/powerpoint/2010/main">
    <mc:Choice Requires="p14">
      <p:transition spd="slow" p14:dur="3400" advClick="0" advTm="3000">
        <p14:reveal/>
        <p:sndAc>
          <p:stSnd>
            <p:snd r:embed="rId2" name="applause.wav"/>
          </p:stSnd>
        </p:sndAc>
      </p:transition>
    </mc:Choice>
    <mc:Fallback xmlns="">
      <p:transition spd="slow" advClick="0" advTm="3000">
        <p:fade/>
        <p:sndAc>
          <p:stSnd>
            <p:snd r:embed="rId5"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cdufault\Desktop\Myrca - working file\Sage-logo.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152400" y="212224"/>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descr="C:\Users\cdufault\Desktop\2016 list - large\redwol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707949"/>
            <a:ext cx="3352800" cy="5364479"/>
          </a:xfrm>
          <a:prstGeom prst="rect">
            <a:avLst/>
          </a:prstGeom>
          <a:noFill/>
          <a:extLst>
            <a:ext uri="{909E8E84-426E-40DD-AFC4-6F175D3DCCD1}">
              <a14:hiddenFill xmlns:a14="http://schemas.microsoft.com/office/drawing/2010/main">
                <a:solidFill>
                  <a:srgbClr val="FFFFFF"/>
                </a:solidFill>
              </a14:hiddenFill>
            </a:ext>
          </a:extLst>
        </p:spPr>
      </p:pic>
      <p:pic>
        <p:nvPicPr>
          <p:cNvPr id="5" name="85532f70-c1f5-4326-ba4c-8b371493e37b" descr="D54831B6-7EA2-4529-BCC2-B732D786BC78@domain_not_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858" y="762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666046" y="5191966"/>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TextBox 8"/>
          <p:cNvSpPr txBox="1"/>
          <p:nvPr/>
        </p:nvSpPr>
        <p:spPr>
          <a:xfrm>
            <a:off x="577361" y="2760531"/>
            <a:ext cx="3657600" cy="3877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Spirit Animal Fiction</a:t>
            </a:r>
          </a:p>
          <a:p>
            <a:pPr marL="285750" indent="-285750">
              <a:buFont typeface="Wingdings" panose="05000000000000000000" pitchFamily="2" charset="2"/>
              <a:buChar char="v"/>
            </a:pPr>
            <a:endParaRPr lang="en-CA" dirty="0"/>
          </a:p>
          <a:p>
            <a:pPr marL="285750" indent="-285750">
              <a:buFont typeface="Wingdings" panose="05000000000000000000" pitchFamily="2" charset="2"/>
              <a:buChar char="v"/>
            </a:pPr>
            <a:r>
              <a:rPr lang="en-CA" dirty="0" smtClean="0"/>
              <a:t>Aboriginal History</a:t>
            </a:r>
          </a:p>
          <a:p>
            <a:endParaRPr lang="en-CA" dirty="0" smtClean="0"/>
          </a:p>
          <a:p>
            <a:pPr marL="285750" indent="-285750">
              <a:buFont typeface="Wingdings" panose="05000000000000000000" pitchFamily="2" charset="2"/>
              <a:buChar char="v"/>
            </a:pPr>
            <a:r>
              <a:rPr lang="en-CA" sz="1600" dirty="0"/>
              <a:t>5 year old Red </a:t>
            </a:r>
            <a:r>
              <a:rPr lang="en-CA" sz="1600" dirty="0" smtClean="0"/>
              <a:t>Wolf happens </a:t>
            </a:r>
            <a:r>
              <a:rPr lang="en-CA" sz="1600" dirty="0"/>
              <a:t>to howl back one night to the call of </a:t>
            </a:r>
            <a:r>
              <a:rPr lang="en-CA" sz="1600" dirty="0" smtClean="0"/>
              <a:t>an orphaned </a:t>
            </a:r>
            <a:r>
              <a:rPr lang="en-CA" sz="1600" dirty="0"/>
              <a:t>red wolf </a:t>
            </a:r>
            <a:r>
              <a:rPr lang="en-CA" sz="1600" dirty="0" smtClean="0"/>
              <a:t>pup, Crooked Ear. It forges a lifelong bond between them. When </a:t>
            </a:r>
            <a:r>
              <a:rPr lang="en-CA" sz="1600" dirty="0"/>
              <a:t>Red Wolf is sent to residential school, Crooked Ear cannot follow and must </a:t>
            </a:r>
            <a:r>
              <a:rPr lang="en-CA" sz="1600" dirty="0" smtClean="0"/>
              <a:t>try to find </a:t>
            </a:r>
            <a:r>
              <a:rPr lang="en-CA" sz="1600" dirty="0"/>
              <a:t>his own way into wolf society</a:t>
            </a:r>
            <a:r>
              <a:rPr lang="en-CA" sz="1600" dirty="0" smtClean="0"/>
              <a:t>. Can either Wolf find love and acceptance in a hostile world?</a:t>
            </a:r>
          </a:p>
          <a:p>
            <a:r>
              <a:rPr lang="en-CA" sz="1400" dirty="0" smtClean="0"/>
              <a:t> </a:t>
            </a:r>
            <a:endParaRPr lang="en-US" dirty="0"/>
          </a:p>
        </p:txBody>
      </p:sp>
    </p:spTree>
    <p:extLst>
      <p:ext uri="{BB962C8B-B14F-4D97-AF65-F5344CB8AC3E}">
        <p14:creationId xmlns:p14="http://schemas.microsoft.com/office/powerpoint/2010/main" val="852567388"/>
      </p:ext>
    </p:extLst>
  </p:cSld>
  <p:clrMapOvr>
    <a:masterClrMapping/>
  </p:clrMapOvr>
  <mc:AlternateContent xmlns:mc="http://schemas.openxmlformats.org/markup-compatibility/2006">
    <mc:Choice xmlns:p14="http://schemas.microsoft.com/office/powerpoint/2010/main" Requires="p14">
      <p:transition spd="slow" p14:dur="3400" advClick="0" advTm="7000">
        <p14:reveal/>
      </p:transition>
    </mc:Choice>
    <mc:Fallback>
      <p:transition spd="slow" advClick="0" advTm="7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dufault\Desktop\2016 list - large\byebye evil ey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251101"/>
            <a:ext cx="3354019" cy="4991100"/>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269463" y="152400"/>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981200" y="34447"/>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4800597" y="3276600"/>
            <a:ext cx="3921369" cy="3354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Romance, Suspense</a:t>
            </a:r>
          </a:p>
          <a:p>
            <a:endParaRPr lang="en-CA" dirty="0" smtClean="0"/>
          </a:p>
          <a:p>
            <a:pPr marL="285750" indent="-285750">
              <a:buFont typeface="Wingdings" panose="05000000000000000000" pitchFamily="2" charset="2"/>
              <a:buChar char="v"/>
            </a:pPr>
            <a:r>
              <a:rPr lang="en-CA" sz="1600" dirty="0" smtClean="0"/>
              <a:t>Daniella and </a:t>
            </a:r>
            <a:r>
              <a:rPr lang="en-CA" sz="1600" dirty="0"/>
              <a:t>her friend Kat visit Greece for three </a:t>
            </a:r>
            <a:r>
              <a:rPr lang="en-CA" sz="1600" dirty="0" smtClean="0"/>
              <a:t>weeks and </a:t>
            </a:r>
            <a:r>
              <a:rPr lang="en-CA" sz="1600" dirty="0"/>
              <a:t>Dani thinks it's the perfect opportunity to find a boyfriend for Kat. That is until Dani is stricken by the evil eye and her life becomes a string of bad luck. Only Kat's superstitious mother Mrs. P. can help </a:t>
            </a:r>
            <a:r>
              <a:rPr lang="en-CA" sz="1600" dirty="0" smtClean="0"/>
              <a:t>her - </a:t>
            </a:r>
            <a:r>
              <a:rPr lang="en-CA" sz="1600" dirty="0"/>
              <a:t>but </a:t>
            </a:r>
            <a:r>
              <a:rPr lang="en-CA" sz="1600" dirty="0" smtClean="0"/>
              <a:t>will the cure actually work?</a:t>
            </a:r>
          </a:p>
          <a:p>
            <a:endParaRPr lang="en-CA" sz="1600" dirty="0" smtClean="0"/>
          </a:p>
          <a:p>
            <a:pPr marL="285750" indent="-285750">
              <a:buFont typeface="Wingdings" panose="05000000000000000000" pitchFamily="2" charset="2"/>
              <a:buChar char="v"/>
            </a:pPr>
            <a:r>
              <a:rPr lang="en-CA" sz="1600" dirty="0" smtClean="0"/>
              <a:t>Gone Girl for Tweens</a:t>
            </a:r>
            <a:endParaRPr lang="en-CA" sz="1600" dirty="0"/>
          </a:p>
        </p:txBody>
      </p:sp>
    </p:spTree>
    <p:extLst>
      <p:ext uri="{BB962C8B-B14F-4D97-AF65-F5344CB8AC3E}">
        <p14:creationId xmlns:p14="http://schemas.microsoft.com/office/powerpoint/2010/main" val="1907766143"/>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dufault\Desktop\2016 list - large\catatthew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082" y="1018502"/>
            <a:ext cx="3493718" cy="5156873"/>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457"/>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267200" y="228224"/>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054105" y="-76200"/>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4916945" y="3214165"/>
            <a:ext cx="3706096" cy="341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Armchair Travel</a:t>
            </a:r>
          </a:p>
          <a:p>
            <a:endParaRPr lang="en-CA" dirty="0" smtClean="0"/>
          </a:p>
          <a:p>
            <a:pPr marL="285750" indent="-285750">
              <a:buFont typeface="Wingdings" panose="05000000000000000000" pitchFamily="2" charset="2"/>
              <a:buChar char="v"/>
            </a:pPr>
            <a:r>
              <a:rPr lang="en-CA" dirty="0" smtClean="0"/>
              <a:t>Destination: Palestine</a:t>
            </a:r>
          </a:p>
          <a:p>
            <a:pPr marL="285750" indent="-285750">
              <a:buFont typeface="Wingdings" panose="05000000000000000000" pitchFamily="2" charset="2"/>
              <a:buChar char="v"/>
            </a:pPr>
            <a:endParaRPr lang="en-CA" dirty="0"/>
          </a:p>
          <a:p>
            <a:pPr marL="285750" indent="-285750">
              <a:buFont typeface="Wingdings" panose="05000000000000000000" pitchFamily="2" charset="2"/>
              <a:buChar char="v"/>
            </a:pPr>
            <a:r>
              <a:rPr lang="en-CA" sz="1600" dirty="0" smtClean="0"/>
              <a:t>If Claire could speak, she would tell you about the time she was stuck in the tiny home of a little Palestinian boy whose house was taken over by 2 Israeli soldiers. But she’s a cat and she only cares about trying to stay alive in the middle of a war zone.</a:t>
            </a:r>
          </a:p>
          <a:p>
            <a:endParaRPr lang="en-CA" sz="1600" dirty="0" smtClean="0"/>
          </a:p>
          <a:p>
            <a:pPr marL="285750" indent="-285750">
              <a:buFont typeface="Wingdings" panose="05000000000000000000" pitchFamily="2" charset="2"/>
              <a:buChar char="v"/>
            </a:pPr>
            <a:r>
              <a:rPr lang="en-CA" sz="1600" dirty="0" smtClean="0"/>
              <a:t>Be careful what you wish for</a:t>
            </a:r>
            <a:endParaRPr lang="en-US" sz="1600" dirty="0"/>
          </a:p>
        </p:txBody>
      </p:sp>
    </p:spTree>
    <p:extLst>
      <p:ext uri="{BB962C8B-B14F-4D97-AF65-F5344CB8AC3E}">
        <p14:creationId xmlns:p14="http://schemas.microsoft.com/office/powerpoint/2010/main" val="2102221620"/>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dufault\Desktop\2016 list - large\comic book w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272239"/>
            <a:ext cx="305696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961"/>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276164" y="381000"/>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362200" y="9395"/>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4835210" y="3493048"/>
            <a:ext cx="3681046" cy="3108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World War II</a:t>
            </a:r>
          </a:p>
          <a:p>
            <a:endParaRPr lang="en-CA" dirty="0"/>
          </a:p>
          <a:p>
            <a:pPr marL="285750" indent="-285750">
              <a:buFont typeface="Wingdings" panose="05000000000000000000" pitchFamily="2" charset="2"/>
              <a:buChar char="v"/>
            </a:pPr>
            <a:r>
              <a:rPr lang="en-CA" sz="1600" dirty="0"/>
              <a:t>Robert </a:t>
            </a:r>
            <a:r>
              <a:rPr lang="en-CA" sz="1600" dirty="0" smtClean="0"/>
              <a:t>finds </a:t>
            </a:r>
            <a:r>
              <a:rPr lang="en-CA" sz="1600" dirty="0"/>
              <a:t>a meteorite </a:t>
            </a:r>
            <a:r>
              <a:rPr lang="en-CA" sz="1600" dirty="0" smtClean="0"/>
              <a:t>and suddenly begins </a:t>
            </a:r>
            <a:r>
              <a:rPr lang="en-CA" sz="1600" dirty="0"/>
              <a:t>to notice some strange coincidences: </a:t>
            </a:r>
            <a:r>
              <a:rPr lang="en-CA" sz="1600" dirty="0" smtClean="0"/>
              <a:t>when </a:t>
            </a:r>
            <a:r>
              <a:rPr lang="en-CA" sz="1600" dirty="0"/>
              <a:t>he holds </a:t>
            </a:r>
            <a:r>
              <a:rPr lang="en-CA" sz="1600" dirty="0" smtClean="0"/>
              <a:t>it, great things happen! Since his </a:t>
            </a:r>
            <a:r>
              <a:rPr lang="en-CA" sz="1600" dirty="0"/>
              <a:t>3 brothers </a:t>
            </a:r>
            <a:r>
              <a:rPr lang="en-CA" sz="1600" dirty="0" smtClean="0"/>
              <a:t>are fighting WWII, maybe he can use it to keep them safe. Although right now he’s only really worried about finding the cash to buy his favorite comic books.</a:t>
            </a:r>
          </a:p>
          <a:p>
            <a:endParaRPr lang="en-CA" sz="1600" dirty="0" smtClean="0"/>
          </a:p>
        </p:txBody>
      </p:sp>
    </p:spTree>
    <p:extLst>
      <p:ext uri="{BB962C8B-B14F-4D97-AF65-F5344CB8AC3E}">
        <p14:creationId xmlns:p14="http://schemas.microsoft.com/office/powerpoint/2010/main" val="1020739264"/>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dufault\Desktop\2016 list - large\dayinthe li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69979"/>
            <a:ext cx="3200400" cy="5107021"/>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114800" y="228600"/>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247900" y="19833"/>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4953000" y="3039649"/>
            <a:ext cx="3810000" cy="3693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Humour, Comedy</a:t>
            </a:r>
          </a:p>
          <a:p>
            <a:endParaRPr lang="en-CA" dirty="0" smtClean="0"/>
          </a:p>
          <a:p>
            <a:pPr marL="285750" indent="-285750">
              <a:buFont typeface="Wingdings" panose="05000000000000000000" pitchFamily="2" charset="2"/>
              <a:buChar char="v"/>
            </a:pPr>
            <a:r>
              <a:rPr lang="en-CA" dirty="0" smtClean="0"/>
              <a:t>Diary style</a:t>
            </a:r>
          </a:p>
          <a:p>
            <a:endParaRPr lang="en-CA" dirty="0" smtClean="0"/>
          </a:p>
          <a:p>
            <a:pPr marL="285750" indent="-285750">
              <a:buFont typeface="Wingdings" panose="05000000000000000000" pitchFamily="2" charset="2"/>
              <a:buChar char="v"/>
            </a:pPr>
            <a:r>
              <a:rPr lang="en-CA" sz="1600" dirty="0"/>
              <a:t>Arthur Bean </a:t>
            </a:r>
            <a:r>
              <a:rPr lang="en-CA" sz="1600" dirty="0" smtClean="0"/>
              <a:t>has </a:t>
            </a:r>
            <a:r>
              <a:rPr lang="en-CA" sz="1600" dirty="0"/>
              <a:t>an ambition to become a famous author</a:t>
            </a:r>
            <a:r>
              <a:rPr lang="en-CA" sz="1600" dirty="0" smtClean="0"/>
              <a:t>. When the school announces a writing contest, he KNOWS he will win, he thinks he’s that good! And when his secret crush Kennedy, turns out to be his writing partner, things just couldn’t be better. Or could they?</a:t>
            </a:r>
          </a:p>
          <a:p>
            <a:endParaRPr lang="en-CA" sz="1600" dirty="0"/>
          </a:p>
          <a:p>
            <a:pPr marL="285750" indent="-285750">
              <a:buFont typeface="Wingdings" panose="05000000000000000000" pitchFamily="2" charset="2"/>
              <a:buChar char="v"/>
            </a:pPr>
            <a:r>
              <a:rPr lang="en-CA" dirty="0" smtClean="0"/>
              <a:t>Laugh out loud funny</a:t>
            </a:r>
            <a:endParaRPr lang="en-US" dirty="0"/>
          </a:p>
        </p:txBody>
      </p:sp>
    </p:spTree>
    <p:extLst>
      <p:ext uri="{BB962C8B-B14F-4D97-AF65-F5344CB8AC3E}">
        <p14:creationId xmlns:p14="http://schemas.microsoft.com/office/powerpoint/2010/main" val="1029699300"/>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dufault\Desktop\2016 list - large\elevator ghos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5092" y="28184"/>
            <a:ext cx="3951519" cy="5833194"/>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392" y="4800403"/>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152400" y="212224"/>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096000" y="5436502"/>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722192" y="3076854"/>
            <a:ext cx="3124200" cy="3447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Ghost Story</a:t>
            </a:r>
          </a:p>
          <a:p>
            <a:pPr marL="285750" indent="-285750">
              <a:buFont typeface="Wingdings" panose="05000000000000000000" pitchFamily="2" charset="2"/>
              <a:buChar char="v"/>
            </a:pPr>
            <a:endParaRPr lang="en-CA" dirty="0"/>
          </a:p>
          <a:p>
            <a:pPr marL="285750" indent="-285750">
              <a:buFont typeface="Wingdings" panose="05000000000000000000" pitchFamily="2" charset="2"/>
              <a:buChar char="v"/>
            </a:pPr>
            <a:r>
              <a:rPr lang="en-CA" dirty="0" smtClean="0"/>
              <a:t>Read it out loud!</a:t>
            </a:r>
          </a:p>
          <a:p>
            <a:endParaRPr lang="en-CA" dirty="0" smtClean="0"/>
          </a:p>
          <a:p>
            <a:pPr marL="285750" indent="-285750">
              <a:buFont typeface="Wingdings" panose="05000000000000000000" pitchFamily="2" charset="2"/>
              <a:buChar char="v"/>
            </a:pPr>
            <a:r>
              <a:rPr lang="en-CA" sz="1600" dirty="0" smtClean="0"/>
              <a:t>Mrs. Carolina </a:t>
            </a:r>
            <a:r>
              <a:rPr lang="en-CA" sz="1600" dirty="0" err="1" smtClean="0"/>
              <a:t>Gibble</a:t>
            </a:r>
            <a:r>
              <a:rPr lang="en-CA" sz="1600" dirty="0" smtClean="0"/>
              <a:t> isn’t your average babysitter. She can solve any problem with </a:t>
            </a:r>
            <a:r>
              <a:rPr lang="en-CA" sz="1600" dirty="0" err="1" smtClean="0"/>
              <a:t>storytime</a:t>
            </a:r>
            <a:r>
              <a:rPr lang="en-CA" sz="1600" dirty="0" smtClean="0"/>
              <a:t> and a snack. As long as you don’t mind her pet tarantula and aren’t afraid of ghosts!</a:t>
            </a:r>
          </a:p>
          <a:p>
            <a:endParaRPr lang="en-CA" dirty="0"/>
          </a:p>
          <a:p>
            <a:pPr marL="285750" indent="-285750">
              <a:buFont typeface="Wingdings" panose="05000000000000000000" pitchFamily="2" charset="2"/>
              <a:buChar char="v"/>
            </a:pPr>
            <a:r>
              <a:rPr lang="en-CA" sz="1600" dirty="0" smtClean="0"/>
              <a:t>Like a spooky Mary Poppins</a:t>
            </a:r>
            <a:endParaRPr lang="en-US" sz="1600" dirty="0"/>
          </a:p>
        </p:txBody>
      </p:sp>
    </p:spTree>
    <p:extLst>
      <p:ext uri="{BB962C8B-B14F-4D97-AF65-F5344CB8AC3E}">
        <p14:creationId xmlns:p14="http://schemas.microsoft.com/office/powerpoint/2010/main" val="842892402"/>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dufault\Desktop\2016 list - large\InRealLif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9883" y="1295400"/>
            <a:ext cx="3464368" cy="4906956"/>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33600" y="0"/>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4800600" y="3094744"/>
            <a:ext cx="3733800" cy="3693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1</a:t>
            </a:r>
            <a:r>
              <a:rPr lang="en-CA" baseline="30000" dirty="0" smtClean="0"/>
              <a:t>st</a:t>
            </a:r>
            <a:r>
              <a:rPr lang="en-CA" dirty="0" smtClean="0"/>
              <a:t> time a </a:t>
            </a:r>
            <a:r>
              <a:rPr lang="en-CA" b="1" dirty="0" smtClean="0">
                <a:solidFill>
                  <a:schemeClr val="accent3">
                    <a:lumMod val="60000"/>
                    <a:lumOff val="40000"/>
                  </a:schemeClr>
                </a:solidFill>
              </a:rPr>
              <a:t>Graphic Novel </a:t>
            </a:r>
            <a:r>
              <a:rPr lang="en-CA" dirty="0" smtClean="0"/>
              <a:t>is on the list!</a:t>
            </a:r>
          </a:p>
          <a:p>
            <a:endParaRPr lang="en-CA" dirty="0" smtClean="0"/>
          </a:p>
          <a:p>
            <a:pPr marL="285750" indent="-285750">
              <a:buFont typeface="Wingdings" panose="05000000000000000000" pitchFamily="2" charset="2"/>
              <a:buChar char="v"/>
            </a:pPr>
            <a:r>
              <a:rPr lang="en-CA" dirty="0" smtClean="0"/>
              <a:t>Gaming</a:t>
            </a:r>
          </a:p>
          <a:p>
            <a:endParaRPr lang="en-CA" dirty="0" smtClean="0"/>
          </a:p>
          <a:p>
            <a:pPr marL="285750" indent="-285750">
              <a:buFont typeface="Wingdings" panose="05000000000000000000" pitchFamily="2" charset="2"/>
              <a:buChar char="v"/>
            </a:pPr>
            <a:r>
              <a:rPr lang="en-CA" dirty="0" err="1" smtClean="0"/>
              <a:t>Anda</a:t>
            </a:r>
            <a:r>
              <a:rPr lang="en-CA" dirty="0" smtClean="0"/>
              <a:t> lives a super hero’s life in the online game Coarsegold. But when she discovers that some other players are not treated fairly in real life, she’s ready to help them. Until everything goes horribly wrong….</a:t>
            </a:r>
          </a:p>
          <a:p>
            <a:endParaRPr lang="en-CA" dirty="0"/>
          </a:p>
        </p:txBody>
      </p:sp>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267200" y="143250"/>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270970"/>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dufault\Desktop\2016 list - large\MoonAtN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3843" y="1345589"/>
            <a:ext cx="3181452" cy="4906409"/>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0074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481065" y="200742"/>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133600" y="114925"/>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4906027" y="3048000"/>
            <a:ext cx="3657600" cy="3631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Armchair Travel</a:t>
            </a:r>
          </a:p>
          <a:p>
            <a:endParaRPr lang="en-CA" dirty="0" smtClean="0"/>
          </a:p>
          <a:p>
            <a:pPr marL="285750" indent="-285750">
              <a:buFont typeface="Wingdings" panose="05000000000000000000" pitchFamily="2" charset="2"/>
              <a:buChar char="v"/>
            </a:pPr>
            <a:r>
              <a:rPr lang="en-CA" dirty="0" smtClean="0"/>
              <a:t>Destination: Iran</a:t>
            </a:r>
          </a:p>
          <a:p>
            <a:pPr marL="285750" indent="-285750">
              <a:buFont typeface="Wingdings" panose="05000000000000000000" pitchFamily="2" charset="2"/>
              <a:buChar char="v"/>
            </a:pPr>
            <a:endParaRPr lang="en-CA" sz="1400" dirty="0" smtClean="0"/>
          </a:p>
          <a:p>
            <a:pPr marL="285750" indent="-285750">
              <a:buFont typeface="Wingdings" panose="05000000000000000000" pitchFamily="2" charset="2"/>
              <a:buChar char="v"/>
            </a:pPr>
            <a:r>
              <a:rPr lang="en-CA" sz="1600" dirty="0" err="1"/>
              <a:t>Farrin</a:t>
            </a:r>
            <a:r>
              <a:rPr lang="en-CA" sz="1600" dirty="0"/>
              <a:t> is a keeper of secrets. </a:t>
            </a:r>
            <a:r>
              <a:rPr lang="en-CA" sz="1600" dirty="0" smtClean="0"/>
              <a:t>If she reveals her </a:t>
            </a:r>
            <a:r>
              <a:rPr lang="en-CA" sz="1600" dirty="0"/>
              <a:t>parents' </a:t>
            </a:r>
            <a:r>
              <a:rPr lang="en-CA" sz="1600" dirty="0" smtClean="0"/>
              <a:t>political opinions to anyone at school, it will send her whole family to jail. If she reveals that she is </a:t>
            </a:r>
            <a:r>
              <a:rPr lang="en-CA" sz="1600" dirty="0"/>
              <a:t>i</a:t>
            </a:r>
            <a:r>
              <a:rPr lang="en-CA" sz="1600" dirty="0" smtClean="0"/>
              <a:t>n love with her female classmate, </a:t>
            </a:r>
            <a:r>
              <a:rPr lang="en-CA" sz="1600" dirty="0" err="1" smtClean="0"/>
              <a:t>Sadira</a:t>
            </a:r>
            <a:r>
              <a:rPr lang="en-CA" sz="1600" dirty="0" smtClean="0"/>
              <a:t>, she could be put to death. </a:t>
            </a:r>
          </a:p>
          <a:p>
            <a:pPr marL="285750" indent="-285750">
              <a:buFont typeface="Wingdings" panose="05000000000000000000" pitchFamily="2" charset="2"/>
              <a:buChar char="v"/>
            </a:pPr>
            <a:endParaRPr lang="en-CA" sz="1600" dirty="0"/>
          </a:p>
          <a:p>
            <a:pPr marL="285750" indent="-285750">
              <a:buFont typeface="Wingdings" panose="05000000000000000000" pitchFamily="2" charset="2"/>
              <a:buChar char="v"/>
            </a:pPr>
            <a:r>
              <a:rPr lang="en-CA" sz="1600" dirty="0" smtClean="0"/>
              <a:t>Based on a true story.</a:t>
            </a:r>
            <a:endParaRPr lang="en-CA" sz="1600" dirty="0"/>
          </a:p>
          <a:p>
            <a:endParaRPr lang="en-US" dirty="0"/>
          </a:p>
        </p:txBody>
      </p:sp>
    </p:spTree>
    <p:extLst>
      <p:ext uri="{BB962C8B-B14F-4D97-AF65-F5344CB8AC3E}">
        <p14:creationId xmlns:p14="http://schemas.microsoft.com/office/powerpoint/2010/main" val="2719986005"/>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dufault\Desktop\2016 list - large\NightGarden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353" y="1128859"/>
            <a:ext cx="3713629"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34122" y="38725"/>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259652" y="-7696"/>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33375" y="2662044"/>
            <a:ext cx="3733800" cy="4062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Gothic Thriller</a:t>
            </a:r>
          </a:p>
          <a:p>
            <a:endParaRPr lang="en-CA" dirty="0" smtClean="0"/>
          </a:p>
          <a:p>
            <a:pPr marL="285750" indent="-285750">
              <a:buFont typeface="Wingdings" panose="05000000000000000000" pitchFamily="2" charset="2"/>
              <a:buChar char="v"/>
            </a:pPr>
            <a:r>
              <a:rPr lang="en-CA" sz="1600" dirty="0"/>
              <a:t>Orphans Molly and Kip find work in Cedar Hollow where no </a:t>
            </a:r>
            <a:r>
              <a:rPr lang="en-CA" sz="1600" dirty="0" smtClean="0"/>
              <a:t>other villager </a:t>
            </a:r>
            <a:r>
              <a:rPr lang="en-CA" sz="1600" dirty="0"/>
              <a:t>will </a:t>
            </a:r>
            <a:r>
              <a:rPr lang="en-CA" sz="1600" dirty="0" smtClean="0"/>
              <a:t>go. Rumour has it that the </a:t>
            </a:r>
            <a:r>
              <a:rPr lang="en-CA" sz="1600" dirty="0"/>
              <a:t>tree growing through the </a:t>
            </a:r>
            <a:r>
              <a:rPr lang="en-CA" sz="1600" dirty="0" smtClean="0"/>
              <a:t>Windsor’s mansion is capable </a:t>
            </a:r>
            <a:r>
              <a:rPr lang="en-CA" sz="1600" dirty="0"/>
              <a:t>of </a:t>
            </a:r>
            <a:r>
              <a:rPr lang="en-CA" sz="1600" dirty="0" smtClean="0"/>
              <a:t>fulfilling anyone’s deepest wishes. So why won’t anyone work there? And what are the </a:t>
            </a:r>
            <a:r>
              <a:rPr lang="en-CA" sz="1600" dirty="0" err="1" smtClean="0"/>
              <a:t>Windsors</a:t>
            </a:r>
            <a:r>
              <a:rPr lang="en-CA" sz="1600" dirty="0" smtClean="0"/>
              <a:t> hiding in the secret room?</a:t>
            </a:r>
          </a:p>
          <a:p>
            <a:endParaRPr lang="en-CA" sz="1600" dirty="0"/>
          </a:p>
          <a:p>
            <a:pPr marL="285750" indent="-285750">
              <a:buFont typeface="Wingdings" panose="05000000000000000000" pitchFamily="2" charset="2"/>
              <a:buChar char="v"/>
            </a:pPr>
            <a:r>
              <a:rPr lang="en-CA" sz="1600" dirty="0" smtClean="0"/>
              <a:t>If you liked: The Legend of Sleepy Hollow, Scary Stories to tell in the Dark.</a:t>
            </a:r>
            <a:endParaRPr lang="en-CA" sz="1600" dirty="0"/>
          </a:p>
          <a:p>
            <a:endParaRPr lang="en-CA" sz="1400" dirty="0" smtClean="0"/>
          </a:p>
        </p:txBody>
      </p:sp>
    </p:spTree>
    <p:extLst>
      <p:ext uri="{BB962C8B-B14F-4D97-AF65-F5344CB8AC3E}">
        <p14:creationId xmlns:p14="http://schemas.microsoft.com/office/powerpoint/2010/main" val="3333842087"/>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cdufault\Desktop\2016 list - large\outside 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194" y="943268"/>
            <a:ext cx="3784064" cy="5589847"/>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464942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179277" y="377582"/>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295400" y="0"/>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5257800" y="3075059"/>
            <a:ext cx="3429000" cy="3631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Modern, Realistic</a:t>
            </a:r>
          </a:p>
          <a:p>
            <a:endParaRPr lang="en-CA" dirty="0"/>
          </a:p>
          <a:p>
            <a:pPr marL="285750" indent="-285750">
              <a:buFont typeface="Wingdings" panose="05000000000000000000" pitchFamily="2" charset="2"/>
              <a:buChar char="v"/>
            </a:pPr>
            <a:r>
              <a:rPr lang="en-CA" sz="1600" dirty="0" smtClean="0"/>
              <a:t>When Lynn </a:t>
            </a:r>
            <a:r>
              <a:rPr lang="en-CA" sz="1600" dirty="0"/>
              <a:t>gets rescued from choking by a total stranger, she is determined to try and find </a:t>
            </a:r>
            <a:r>
              <a:rPr lang="en-CA" sz="1600" dirty="0" smtClean="0"/>
              <a:t>her savior. </a:t>
            </a:r>
            <a:r>
              <a:rPr lang="en-CA" sz="1600" dirty="0"/>
              <a:t>As it </a:t>
            </a:r>
            <a:r>
              <a:rPr lang="en-CA" sz="1600" dirty="0" smtClean="0"/>
              <a:t>turns out, her savior is </a:t>
            </a:r>
            <a:r>
              <a:rPr lang="en-CA" sz="1600" dirty="0"/>
              <a:t>an </a:t>
            </a:r>
            <a:r>
              <a:rPr lang="en-CA" sz="1600" dirty="0" err="1"/>
              <a:t>Underlander</a:t>
            </a:r>
            <a:r>
              <a:rPr lang="en-CA" sz="1600" dirty="0"/>
              <a:t> named Blossom living off </a:t>
            </a:r>
            <a:r>
              <a:rPr lang="en-CA" sz="1600" dirty="0" smtClean="0"/>
              <a:t>the grid </a:t>
            </a:r>
            <a:r>
              <a:rPr lang="en-CA" sz="1600" dirty="0"/>
              <a:t>and outside of </a:t>
            </a:r>
            <a:r>
              <a:rPr lang="en-CA" sz="1600" dirty="0" smtClean="0"/>
              <a:t>“citizen” </a:t>
            </a:r>
            <a:r>
              <a:rPr lang="en-CA" sz="1600" dirty="0"/>
              <a:t>society. </a:t>
            </a:r>
            <a:r>
              <a:rPr lang="en-CA" sz="1600" dirty="0" smtClean="0"/>
              <a:t>Can two girls living opposite lives really become friends?</a:t>
            </a:r>
          </a:p>
          <a:p>
            <a:pPr marL="285750" indent="-285750">
              <a:buFont typeface="Wingdings" panose="05000000000000000000" pitchFamily="2" charset="2"/>
              <a:buChar char="v"/>
            </a:pPr>
            <a:endParaRPr lang="en-CA" sz="1400" dirty="0"/>
          </a:p>
          <a:p>
            <a:pPr marL="285750" indent="-285750">
              <a:buFont typeface="Wingdings" panose="05000000000000000000" pitchFamily="2" charset="2"/>
              <a:buChar char="v"/>
            </a:pPr>
            <a:r>
              <a:rPr lang="en-CA" dirty="0"/>
              <a:t>Think outside the box</a:t>
            </a:r>
          </a:p>
          <a:p>
            <a:endParaRPr lang="en-US" dirty="0"/>
          </a:p>
        </p:txBody>
      </p:sp>
    </p:spTree>
    <p:extLst>
      <p:ext uri="{BB962C8B-B14F-4D97-AF65-F5344CB8AC3E}">
        <p14:creationId xmlns:p14="http://schemas.microsoft.com/office/powerpoint/2010/main" val="1104999908"/>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cbc.ca/allinaweekend/assets_c/2013/09/Ultra%20Cover-thumb-210x304-3265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451" y="304800"/>
            <a:ext cx="4138613" cy="60198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cdufault\Desktop\Myrca - working file\Sage-logo.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812" y="17585"/>
            <a:ext cx="5594612" cy="3030415"/>
          </a:xfrm>
          <a:prstGeom prst="rect">
            <a:avLst/>
          </a:prstGeom>
          <a:noFill/>
          <a:extLst>
            <a:ext uri="{909E8E84-426E-40DD-AFC4-6F175D3DCCD1}">
              <a14:hiddenFill xmlns:a14="http://schemas.microsoft.com/office/drawing/2010/main">
                <a:solidFill>
                  <a:srgbClr val="FFFFFF"/>
                </a:solidFill>
              </a14:hiddenFill>
            </a:ext>
          </a:extLst>
        </p:spPr>
      </p:pic>
      <p:pic>
        <p:nvPicPr>
          <p:cNvPr id="4104" name="e12bba52-0f28-4c29-b29c-3519b1f0d20c" descr="FA0CE07B-80DE-4A03-B44A-CFB3503E38E0@domain_not_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479812"/>
            <a:ext cx="2209800" cy="221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24400" y="5259050"/>
            <a:ext cx="2441694"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solidFill>
                  <a:srgbClr val="FF0000"/>
                </a:solidFill>
                <a:effectLst>
                  <a:reflection blurRad="12700" stA="50000" endPos="50000" dist="5000" dir="5400000" sy="-100000" rotWithShape="0"/>
                </a:effectLst>
              </a:rPr>
              <a:t>2015</a:t>
            </a:r>
            <a:endParaRPr lang="en-US" sz="8800" b="1" cap="all" spc="0" dirty="0">
              <a:ln w="0"/>
              <a:solidFill>
                <a:srgbClr val="FF0000"/>
              </a:solidFill>
              <a:effectLst>
                <a:reflection blurRad="12700" stA="50000" endPos="50000" dist="5000" dir="5400000" sy="-100000" rotWithShape="0"/>
              </a:effectLst>
            </a:endParaRPr>
          </a:p>
        </p:txBody>
      </p:sp>
      <p:pic>
        <p:nvPicPr>
          <p:cNvPr id="1026" name="Picture 2" descr="I:\Millennium - Reader Services\Colette\MYRCA25\Happy David and Ac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978" t="8987" r="29853" b="9646"/>
          <a:stretch/>
        </p:blipFill>
        <p:spPr bwMode="auto">
          <a:xfrm>
            <a:off x="533400" y="2536700"/>
            <a:ext cx="3505200" cy="418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932257"/>
      </p:ext>
    </p:extLst>
  </p:cSld>
  <p:clrMapOvr>
    <a:masterClrMapping/>
  </p:clrMapOvr>
  <mc:AlternateContent xmlns:mc="http://schemas.openxmlformats.org/markup-compatibility/2006" xmlns:p14="http://schemas.microsoft.com/office/powerpoint/2010/main">
    <mc:Choice Requires="p14">
      <p:transition spd="slow" p14:dur="3400" advClick="0" advTm="4000">
        <p14:reveal/>
        <p:sndAc>
          <p:stSnd>
            <p:snd r:embed="rId2" name="applause.wav"/>
          </p:stSnd>
        </p:sndAc>
      </p:transition>
    </mc:Choice>
    <mc:Fallback xmlns="">
      <p:transition spd="slow" advClick="0" advTm="4000">
        <p:fade/>
        <p:sndAc>
          <p:stSnd>
            <p:snd r:embed="rId7" name="applause.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cdufault\Desktop\2016 list - large\rocket blu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54693"/>
            <a:ext cx="3400546" cy="5258577"/>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96566"/>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622907" y="381000"/>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273996" y="9395"/>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5073041" y="3657600"/>
            <a:ext cx="3657600" cy="3108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Hockey  Fiction</a:t>
            </a:r>
          </a:p>
          <a:p>
            <a:endParaRPr lang="en-CA" dirty="0"/>
          </a:p>
          <a:p>
            <a:pPr marL="285750" indent="-285750">
              <a:buFont typeface="Wingdings" panose="05000000000000000000" pitchFamily="2" charset="2"/>
              <a:buChar char="v"/>
            </a:pPr>
            <a:r>
              <a:rPr lang="en-CA" sz="1600" dirty="0" smtClean="0"/>
              <a:t>When Bryan, also known as Rocket, gets cut from his </a:t>
            </a:r>
            <a:r>
              <a:rPr lang="en-CA" sz="1600" dirty="0" err="1" smtClean="0"/>
              <a:t>longtime</a:t>
            </a:r>
            <a:r>
              <a:rPr lang="en-CA" sz="1600" dirty="0" smtClean="0"/>
              <a:t> AAA team the Huskies, his only choice is to play with the AA team, the Blues. How will he make it through the year when his new teammates play can barely play?</a:t>
            </a:r>
          </a:p>
          <a:p>
            <a:endParaRPr lang="en-CA" sz="1600" dirty="0" smtClean="0"/>
          </a:p>
          <a:p>
            <a:pPr marL="285750" indent="-285750">
              <a:buFont typeface="Wingdings" panose="05000000000000000000" pitchFamily="2" charset="2"/>
              <a:buChar char="v"/>
            </a:pPr>
            <a:r>
              <a:rPr lang="en-CA" sz="1600" dirty="0" smtClean="0"/>
              <a:t>If you liked: Home Ice Advantage, </a:t>
            </a:r>
            <a:r>
              <a:rPr lang="en-CA" sz="1600" dirty="0" err="1" smtClean="0"/>
              <a:t>Undergrounders</a:t>
            </a:r>
            <a:r>
              <a:rPr lang="en-CA" sz="1600" dirty="0" smtClean="0"/>
              <a:t>.</a:t>
            </a:r>
          </a:p>
        </p:txBody>
      </p:sp>
    </p:spTree>
    <p:extLst>
      <p:ext uri="{BB962C8B-B14F-4D97-AF65-F5344CB8AC3E}">
        <p14:creationId xmlns:p14="http://schemas.microsoft.com/office/powerpoint/2010/main" val="215120406"/>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cdufault\Desktop\2016 list - large\savinghoudin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705" y="1473793"/>
            <a:ext cx="3208100" cy="4866477"/>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356729" y="62059"/>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057400" y="38725"/>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5029200" y="3048000"/>
            <a:ext cx="3810000" cy="3662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Time Travel  Adventure</a:t>
            </a:r>
          </a:p>
          <a:p>
            <a:endParaRPr lang="en-CA" dirty="0" smtClean="0"/>
          </a:p>
          <a:p>
            <a:pPr marL="285750" indent="-285750">
              <a:buFont typeface="Wingdings" panose="05000000000000000000" pitchFamily="2" charset="2"/>
              <a:buChar char="v"/>
            </a:pPr>
            <a:r>
              <a:rPr lang="en-CA" dirty="0" smtClean="0"/>
              <a:t>Magic</a:t>
            </a:r>
          </a:p>
          <a:p>
            <a:pPr marL="285750" indent="-285750">
              <a:buFont typeface="Wingdings" panose="05000000000000000000" pitchFamily="2" charset="2"/>
              <a:buChar char="v"/>
            </a:pPr>
            <a:endParaRPr lang="en-CA" dirty="0" smtClean="0"/>
          </a:p>
          <a:p>
            <a:pPr marL="285750" indent="-285750">
              <a:buFont typeface="Wingdings" panose="05000000000000000000" pitchFamily="2" charset="2"/>
              <a:buChar char="v"/>
            </a:pPr>
            <a:r>
              <a:rPr lang="en-CA" sz="1600" dirty="0" smtClean="0"/>
              <a:t>Dash gets accidentally transported into 1926 by an illusion called the Magic Soap Bubble. </a:t>
            </a:r>
            <a:r>
              <a:rPr lang="en-CA" sz="1600" dirty="0"/>
              <a:t>His only </a:t>
            </a:r>
            <a:r>
              <a:rPr lang="en-CA" sz="1600" dirty="0" smtClean="0"/>
              <a:t>hope is </a:t>
            </a:r>
            <a:r>
              <a:rPr lang="en-CA" sz="1600" dirty="0"/>
              <a:t>to </a:t>
            </a:r>
            <a:r>
              <a:rPr lang="en-CA" sz="1600" dirty="0" smtClean="0"/>
              <a:t>try and find the great Houdini. Maybe he has the power to un-do the Soap Bubble trick and send him back home? Unfortunately </a:t>
            </a:r>
            <a:r>
              <a:rPr lang="en-CA" sz="1600" dirty="0"/>
              <a:t>the Social Services Society is on his </a:t>
            </a:r>
            <a:r>
              <a:rPr lang="en-CA" sz="1600" dirty="0" smtClean="0"/>
              <a:t>tail and he needs </a:t>
            </a:r>
            <a:r>
              <a:rPr lang="en-CA" sz="1600" dirty="0"/>
              <a:t>to convince a bully to be his </a:t>
            </a:r>
            <a:r>
              <a:rPr lang="en-CA" sz="1600" dirty="0" smtClean="0"/>
              <a:t>friend.</a:t>
            </a:r>
          </a:p>
        </p:txBody>
      </p:sp>
    </p:spTree>
    <p:extLst>
      <p:ext uri="{BB962C8B-B14F-4D97-AF65-F5344CB8AC3E}">
        <p14:creationId xmlns:p14="http://schemas.microsoft.com/office/powerpoint/2010/main" val="1469011392"/>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cdufault\Desktop\2016 list - large\the-story-of-ow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64" y="1224222"/>
            <a:ext cx="3661664" cy="5181600"/>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18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343400" y="236232"/>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057400" y="19833"/>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4681376" y="3276600"/>
            <a:ext cx="4267199" cy="341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Urban Fantasy</a:t>
            </a:r>
          </a:p>
          <a:p>
            <a:pPr marL="285750" indent="-285750">
              <a:buFont typeface="Wingdings" panose="05000000000000000000" pitchFamily="2" charset="2"/>
              <a:buChar char="v"/>
            </a:pPr>
            <a:endParaRPr lang="en-CA" dirty="0"/>
          </a:p>
          <a:p>
            <a:pPr marL="285750" indent="-285750">
              <a:buFont typeface="Wingdings" panose="05000000000000000000" pitchFamily="2" charset="2"/>
              <a:buChar char="v"/>
            </a:pPr>
            <a:r>
              <a:rPr lang="en-CA" dirty="0" smtClean="0"/>
              <a:t>Dragon Battles, Music, Storytelling</a:t>
            </a:r>
          </a:p>
          <a:p>
            <a:endParaRPr lang="en-CA" dirty="0" smtClean="0"/>
          </a:p>
          <a:p>
            <a:pPr marL="285750" indent="-285750">
              <a:buFont typeface="Wingdings" panose="05000000000000000000" pitchFamily="2" charset="2"/>
              <a:buChar char="v"/>
            </a:pPr>
            <a:r>
              <a:rPr lang="en-CA" sz="1600" dirty="0" smtClean="0"/>
              <a:t>Owen is </a:t>
            </a:r>
            <a:r>
              <a:rPr lang="en-CA" sz="1600" dirty="0"/>
              <a:t>the nephew of the </a:t>
            </a:r>
            <a:r>
              <a:rPr lang="en-CA" sz="1600" dirty="0" smtClean="0"/>
              <a:t>world’s most </a:t>
            </a:r>
            <a:r>
              <a:rPr lang="en-CA" sz="1600" dirty="0"/>
              <a:t>famous dragon </a:t>
            </a:r>
            <a:r>
              <a:rPr lang="en-CA" sz="1600" dirty="0" smtClean="0"/>
              <a:t>slayer,  </a:t>
            </a:r>
            <a:r>
              <a:rPr lang="en-CA" sz="1600" dirty="0"/>
              <a:t>Lottie </a:t>
            </a:r>
            <a:r>
              <a:rPr lang="en-CA" sz="1600" dirty="0" err="1"/>
              <a:t>Thorskard</a:t>
            </a:r>
            <a:r>
              <a:rPr lang="en-CA" sz="1600" dirty="0"/>
              <a:t>. </a:t>
            </a:r>
            <a:r>
              <a:rPr lang="en-CA" sz="1600" dirty="0" smtClean="0"/>
              <a:t>But after </a:t>
            </a:r>
            <a:r>
              <a:rPr lang="en-CA" sz="1600" dirty="0"/>
              <a:t>her career ending accident, the family </a:t>
            </a:r>
            <a:r>
              <a:rPr lang="en-CA" sz="1600" dirty="0" smtClean="0"/>
              <a:t>moves to </a:t>
            </a:r>
            <a:r>
              <a:rPr lang="en-CA" sz="1600" dirty="0"/>
              <a:t>small town </a:t>
            </a:r>
            <a:r>
              <a:rPr lang="en-CA" sz="1600" dirty="0" smtClean="0"/>
              <a:t>Ontario where Owen’s family’s fame makes it hard for him to fit in. Siobhan is </a:t>
            </a:r>
            <a:r>
              <a:rPr lang="en-CA" sz="1600" dirty="0"/>
              <a:t>recruited to be </a:t>
            </a:r>
            <a:r>
              <a:rPr lang="en-CA" sz="1600" dirty="0" smtClean="0"/>
              <a:t>his tutor and his friend, even thought he really wants her to be his bard. </a:t>
            </a:r>
          </a:p>
        </p:txBody>
      </p:sp>
    </p:spTree>
    <p:extLst>
      <p:ext uri="{BB962C8B-B14F-4D97-AF65-F5344CB8AC3E}">
        <p14:creationId xmlns:p14="http://schemas.microsoft.com/office/powerpoint/2010/main" val="3990689958"/>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dufault\Desktop\2016 list - large\walking ho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233" y="1033852"/>
            <a:ext cx="3517900" cy="5625640"/>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717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10438" y="0"/>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114800" y="0"/>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02274" y="2716005"/>
            <a:ext cx="4062046" cy="3970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Armchair Travel</a:t>
            </a:r>
          </a:p>
          <a:p>
            <a:endParaRPr lang="en-CA" dirty="0" smtClean="0"/>
          </a:p>
          <a:p>
            <a:pPr marL="285750" indent="-285750">
              <a:buFont typeface="Wingdings" panose="05000000000000000000" pitchFamily="2" charset="2"/>
              <a:buChar char="v"/>
            </a:pPr>
            <a:r>
              <a:rPr lang="en-CA" dirty="0" smtClean="0"/>
              <a:t>Destination: Kenya </a:t>
            </a:r>
          </a:p>
          <a:p>
            <a:pPr marL="285750" indent="-285750">
              <a:buFont typeface="Wingdings" panose="05000000000000000000" pitchFamily="2" charset="2"/>
              <a:buChar char="v"/>
            </a:pPr>
            <a:endParaRPr lang="en-CA" dirty="0"/>
          </a:p>
          <a:p>
            <a:pPr marL="285750" indent="-285750">
              <a:buFont typeface="Wingdings" panose="05000000000000000000" pitchFamily="2" charset="2"/>
              <a:buChar char="v"/>
            </a:pPr>
            <a:r>
              <a:rPr lang="en-CA" dirty="0" err="1" smtClean="0"/>
              <a:t>Muchoki</a:t>
            </a:r>
            <a:r>
              <a:rPr lang="en-CA" dirty="0" smtClean="0"/>
              <a:t> and </a:t>
            </a:r>
            <a:r>
              <a:rPr lang="en-CA" dirty="0" err="1" smtClean="0"/>
              <a:t>Jata</a:t>
            </a:r>
            <a:r>
              <a:rPr lang="en-CA" dirty="0" smtClean="0"/>
              <a:t> are normal African children when their father is suddenly killed in a political uprising. Now, living in a refugee camp, and with their Mother’s health deteriorating, their only hope is to walk hundreds of miles to find their last remaining family and get help.</a:t>
            </a:r>
          </a:p>
          <a:p>
            <a:endParaRPr lang="en-CA" dirty="0" smtClean="0"/>
          </a:p>
        </p:txBody>
      </p:sp>
    </p:spTree>
    <p:extLst>
      <p:ext uri="{BB962C8B-B14F-4D97-AF65-F5344CB8AC3E}">
        <p14:creationId xmlns:p14="http://schemas.microsoft.com/office/powerpoint/2010/main" val="639209750"/>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cdufault\Desktop\2016 list - large\zombo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066800"/>
            <a:ext cx="3351491" cy="5029200"/>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381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103077" y="381000"/>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095500" y="48538"/>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4876800" y="3200400"/>
            <a:ext cx="3733800" cy="341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Zombie Fiction</a:t>
            </a:r>
          </a:p>
          <a:p>
            <a:endParaRPr lang="en-CA" dirty="0"/>
          </a:p>
          <a:p>
            <a:pPr marL="285750" indent="-285750">
              <a:buFont typeface="Wingdings" panose="05000000000000000000" pitchFamily="2" charset="2"/>
              <a:buChar char="v"/>
            </a:pPr>
            <a:r>
              <a:rPr lang="en-CA" dirty="0" smtClean="0"/>
              <a:t>Mystery, Humour</a:t>
            </a:r>
          </a:p>
          <a:p>
            <a:endParaRPr lang="en-CA" dirty="0"/>
          </a:p>
          <a:p>
            <a:pPr marL="285750" indent="-285750">
              <a:buFont typeface="Wingdings" panose="05000000000000000000" pitchFamily="2" charset="2"/>
              <a:buChar char="v"/>
            </a:pPr>
            <a:r>
              <a:rPr lang="en-CA" sz="1600" dirty="0" smtClean="0"/>
              <a:t>When </a:t>
            </a:r>
            <a:r>
              <a:rPr lang="en-CA" sz="1600" dirty="0" err="1"/>
              <a:t>Imre</a:t>
            </a:r>
            <a:r>
              <a:rPr lang="en-CA" sz="1600" dirty="0"/>
              <a:t>, </a:t>
            </a:r>
            <a:r>
              <a:rPr lang="en-CA" sz="1600" dirty="0" smtClean="0"/>
              <a:t>a very strange new student, </a:t>
            </a:r>
            <a:r>
              <a:rPr lang="en-CA" sz="1600" dirty="0"/>
              <a:t>arrives in small town Ontario, Bob is </a:t>
            </a:r>
            <a:r>
              <a:rPr lang="en-CA" sz="1600" dirty="0" smtClean="0"/>
              <a:t>repulsed. Not only is </a:t>
            </a:r>
            <a:r>
              <a:rPr lang="en-CA" sz="1600" dirty="0" err="1" smtClean="0"/>
              <a:t>Imre</a:t>
            </a:r>
            <a:r>
              <a:rPr lang="en-CA" sz="1600" dirty="0" smtClean="0"/>
              <a:t> creepy, he’s dead! And to make matters worse, his </a:t>
            </a:r>
            <a:r>
              <a:rPr lang="en-CA" sz="1600" dirty="0"/>
              <a:t>best friend </a:t>
            </a:r>
            <a:r>
              <a:rPr lang="en-CA" sz="1600" dirty="0" smtClean="0"/>
              <a:t>Evil-O (Olive spelled backwards) instantly begins to defend </a:t>
            </a:r>
            <a:r>
              <a:rPr lang="en-CA" sz="1600" dirty="0" err="1" smtClean="0"/>
              <a:t>Imre</a:t>
            </a:r>
            <a:r>
              <a:rPr lang="en-CA" sz="1600" dirty="0" smtClean="0"/>
              <a:t> and accuses Bob of being “anti-zombie”. Are you serious? </a:t>
            </a:r>
            <a:endParaRPr lang="en-US" sz="1600" dirty="0"/>
          </a:p>
        </p:txBody>
      </p:sp>
    </p:spTree>
    <p:extLst>
      <p:ext uri="{BB962C8B-B14F-4D97-AF65-F5344CB8AC3E}">
        <p14:creationId xmlns:p14="http://schemas.microsoft.com/office/powerpoint/2010/main" val="779771624"/>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cdufault\Desktop\2016 list - large\wings of w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43314"/>
            <a:ext cx="3760375" cy="5638800"/>
          </a:xfrm>
          <a:prstGeom prst="rect">
            <a:avLst/>
          </a:prstGeom>
          <a:noFill/>
          <a:extLst>
            <a:ext uri="{909E8E84-426E-40DD-AFC4-6F175D3DCCD1}">
              <a14:hiddenFill xmlns:a14="http://schemas.microsoft.com/office/drawing/2010/main">
                <a:solidFill>
                  <a:srgbClr val="FFFFFF"/>
                </a:solidFill>
              </a14:hiddenFill>
            </a:ext>
          </a:extLst>
        </p:spPr>
      </p:pic>
      <p:pic>
        <p:nvPicPr>
          <p:cNvPr id="3"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8" y="14614"/>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3962400" y="63903"/>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1600" y="3019573"/>
            <a:ext cx="3657600" cy="3662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World War  I</a:t>
            </a:r>
          </a:p>
          <a:p>
            <a:pPr marL="285750" indent="-285750">
              <a:buFont typeface="Wingdings" panose="05000000000000000000" pitchFamily="2" charset="2"/>
              <a:buChar char="v"/>
            </a:pPr>
            <a:endParaRPr lang="en-CA" dirty="0"/>
          </a:p>
          <a:p>
            <a:pPr marL="285750" indent="-285750">
              <a:buFont typeface="Wingdings" panose="05000000000000000000" pitchFamily="2" charset="2"/>
              <a:buChar char="v"/>
            </a:pPr>
            <a:r>
              <a:rPr lang="en-CA" dirty="0" smtClean="0"/>
              <a:t>Adventure, History</a:t>
            </a:r>
          </a:p>
          <a:p>
            <a:pPr marL="285750" indent="-285750">
              <a:buFont typeface="Wingdings" panose="05000000000000000000" pitchFamily="2" charset="2"/>
              <a:buChar char="v"/>
            </a:pPr>
            <a:endParaRPr lang="en-CA" dirty="0"/>
          </a:p>
          <a:p>
            <a:pPr marL="285750" indent="-285750">
              <a:buFont typeface="Wingdings" panose="05000000000000000000" pitchFamily="2" charset="2"/>
              <a:buChar char="v"/>
            </a:pPr>
            <a:r>
              <a:rPr lang="en-CA" sz="1600" dirty="0" smtClean="0"/>
              <a:t>In small town Saskatchewan, Edward’s uncle likes to build airplanes in the barn. Curious, Edward begs him to teach him how to fly. But </a:t>
            </a:r>
            <a:r>
              <a:rPr lang="en-CA" sz="1600" dirty="0"/>
              <a:t>the technology is very new and c</a:t>
            </a:r>
            <a:r>
              <a:rPr lang="en-CA" sz="1600" dirty="0" smtClean="0"/>
              <a:t>rashes are common. How will he convince his parents that being a pilot and joining the Royal Air Force is his lifelong dream?</a:t>
            </a:r>
          </a:p>
          <a:p>
            <a:endParaRPr lang="en-CA" sz="1600" dirty="0"/>
          </a:p>
        </p:txBody>
      </p:sp>
    </p:spTree>
    <p:extLst>
      <p:ext uri="{BB962C8B-B14F-4D97-AF65-F5344CB8AC3E}">
        <p14:creationId xmlns:p14="http://schemas.microsoft.com/office/powerpoint/2010/main" val="1079713782"/>
      </p:ext>
    </p:extLst>
  </p:cSld>
  <p:clrMapOvr>
    <a:masterClrMapping/>
  </p:clrMapOvr>
  <mc:AlternateContent xmlns:mc="http://schemas.openxmlformats.org/markup-compatibility/2006" xmlns:p14="http://schemas.microsoft.com/office/powerpoint/2010/main">
    <mc:Choice Requires="p14">
      <p:transition spd="slow" p14:dur="55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498953" y="1447800"/>
            <a:ext cx="8077200" cy="3657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CA" b="1" dirty="0" smtClean="0">
                <a:solidFill>
                  <a:schemeClr val="accent1">
                    <a:lumMod val="60000"/>
                    <a:lumOff val="40000"/>
                  </a:schemeClr>
                </a:solidFill>
              </a:rPr>
              <a:t>Voting begins on March 21</a:t>
            </a:r>
            <a:r>
              <a:rPr lang="en-CA" b="1" baseline="30000" dirty="0" smtClean="0">
                <a:solidFill>
                  <a:schemeClr val="accent1">
                    <a:lumMod val="60000"/>
                    <a:lumOff val="40000"/>
                  </a:schemeClr>
                </a:solidFill>
              </a:rPr>
              <a:t>st</a:t>
            </a:r>
            <a:r>
              <a:rPr lang="en-CA" b="1" dirty="0" smtClean="0">
                <a:solidFill>
                  <a:schemeClr val="accent1">
                    <a:lumMod val="60000"/>
                    <a:lumOff val="40000"/>
                  </a:schemeClr>
                </a:solidFill>
              </a:rPr>
              <a:t> until April 13</a:t>
            </a:r>
            <a:r>
              <a:rPr lang="en-CA" b="1" baseline="30000" dirty="0" smtClean="0">
                <a:solidFill>
                  <a:schemeClr val="accent1">
                    <a:lumMod val="60000"/>
                    <a:lumOff val="40000"/>
                  </a:schemeClr>
                </a:solidFill>
              </a:rPr>
              <a:t>th</a:t>
            </a:r>
            <a:r>
              <a:rPr lang="en-CA" b="1" dirty="0" smtClean="0">
                <a:solidFill>
                  <a:schemeClr val="accent1">
                    <a:lumMod val="60000"/>
                    <a:lumOff val="40000"/>
                  </a:schemeClr>
                </a:solidFill>
              </a:rPr>
              <a:t>, 2016</a:t>
            </a:r>
          </a:p>
          <a:p>
            <a:pPr marL="0" indent="0">
              <a:buNone/>
            </a:pPr>
            <a:endParaRPr lang="en-CA" dirty="0" smtClean="0">
              <a:solidFill>
                <a:schemeClr val="accent3">
                  <a:lumMod val="75000"/>
                </a:schemeClr>
              </a:solidFill>
            </a:endParaRPr>
          </a:p>
          <a:p>
            <a:pPr marL="0" indent="0" algn="ctr">
              <a:buNone/>
            </a:pPr>
            <a:r>
              <a:rPr lang="en-CA" b="1" dirty="0" smtClean="0">
                <a:solidFill>
                  <a:schemeClr val="accent1">
                    <a:lumMod val="75000"/>
                  </a:schemeClr>
                </a:solidFill>
              </a:rPr>
              <a:t>Read 3, vote once</a:t>
            </a:r>
          </a:p>
          <a:p>
            <a:pPr marL="0" indent="0" algn="ctr">
              <a:buNone/>
            </a:pPr>
            <a:r>
              <a:rPr lang="en-CA" b="1" dirty="0" smtClean="0">
                <a:solidFill>
                  <a:schemeClr val="accent1">
                    <a:lumMod val="75000"/>
                  </a:schemeClr>
                </a:solidFill>
              </a:rPr>
              <a:t>Read 6, vote twice</a:t>
            </a:r>
          </a:p>
          <a:p>
            <a:pPr marL="0" indent="0" algn="ctr">
              <a:buNone/>
            </a:pPr>
            <a:r>
              <a:rPr lang="en-CA" b="1" dirty="0" smtClean="0">
                <a:solidFill>
                  <a:schemeClr val="accent1">
                    <a:lumMod val="75000"/>
                  </a:schemeClr>
                </a:solidFill>
              </a:rPr>
              <a:t>Read 15 or more, vote three times!</a:t>
            </a:r>
          </a:p>
          <a:p>
            <a:endParaRPr lang="en-CA" dirty="0" smtClean="0">
              <a:solidFill>
                <a:schemeClr val="accent6">
                  <a:lumMod val="60000"/>
                  <a:lumOff val="40000"/>
                </a:schemeClr>
              </a:solidFill>
            </a:endParaRPr>
          </a:p>
          <a:p>
            <a:r>
              <a:rPr lang="en-CA" dirty="0" smtClean="0">
                <a:solidFill>
                  <a:schemeClr val="accent6">
                    <a:lumMod val="60000"/>
                    <a:lumOff val="40000"/>
                  </a:schemeClr>
                </a:solidFill>
              </a:rPr>
              <a:t>All nominated books are either written by a Canadian or an author currently living in Canada.</a:t>
            </a:r>
          </a:p>
          <a:p>
            <a:endParaRPr lang="en-CA" dirty="0" smtClean="0">
              <a:solidFill>
                <a:schemeClr val="accent3">
                  <a:lumMod val="75000"/>
                </a:schemeClr>
              </a:solidFill>
            </a:endParaRPr>
          </a:p>
          <a:p>
            <a:endParaRPr lang="en-CA" dirty="0" smtClean="0">
              <a:solidFill>
                <a:schemeClr val="accent3">
                  <a:lumMod val="75000"/>
                </a:schemeClr>
              </a:solidFill>
            </a:endParaRPr>
          </a:p>
        </p:txBody>
      </p:sp>
      <p:sp>
        <p:nvSpPr>
          <p:cNvPr id="3" name="Title 1"/>
          <p:cNvSpPr txBox="1">
            <a:spLocks/>
          </p:cNvSpPr>
          <p:nvPr/>
        </p:nvSpPr>
        <p:spPr>
          <a:xfrm>
            <a:off x="894334" y="457200"/>
            <a:ext cx="7851648" cy="114300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CA" b="1" dirty="0" smtClean="0">
                <a:solidFill>
                  <a:schemeClr val="accent5">
                    <a:lumMod val="50000"/>
                  </a:schemeClr>
                </a:solidFill>
              </a:rPr>
              <a:t>2016 MYRCA</a:t>
            </a:r>
            <a:endParaRPr lang="en-US" b="1" dirty="0">
              <a:solidFill>
                <a:schemeClr val="accent5">
                  <a:lumMod val="50000"/>
                </a:schemeClr>
              </a:solidFill>
            </a:endParaRPr>
          </a:p>
        </p:txBody>
      </p:sp>
      <p:pic>
        <p:nvPicPr>
          <p:cNvPr id="4" name="Picture 5" descr="C:\Users\cdufault\AppData\Local\Microsoft\Windows\Temporary Internet Files\Content.IE5\0FCQBEE5\220px-Maple_Leaf_(from_roundel)[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533543">
            <a:off x="7515334" y="3303028"/>
            <a:ext cx="1382902" cy="15023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5943600"/>
            <a:ext cx="875487" cy="71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52600" y="5791200"/>
            <a:ext cx="6019800" cy="707886"/>
          </a:xfrm>
          <a:prstGeom prst="rect">
            <a:avLst/>
          </a:prstGeom>
          <a:noFill/>
        </p:spPr>
        <p:txBody>
          <a:bodyPr wrap="square" rtlCol="0">
            <a:spAutoFit/>
          </a:bodyPr>
          <a:lstStyle/>
          <a:p>
            <a:pPr algn="r"/>
            <a:r>
              <a:rPr lang="en-CA" sz="2000" b="1" dirty="0" smtClean="0"/>
              <a:t>Teachers:</a:t>
            </a:r>
            <a:r>
              <a:rPr lang="en-CA" sz="2000" dirty="0" smtClean="0"/>
              <a:t>  follow us on Twitter </a:t>
            </a:r>
            <a:r>
              <a:rPr lang="en-CA" sz="2000" b="1" dirty="0" smtClean="0">
                <a:solidFill>
                  <a:schemeClr val="tx2">
                    <a:lumMod val="10000"/>
                  </a:schemeClr>
                </a:solidFill>
              </a:rPr>
              <a:t>@</a:t>
            </a:r>
            <a:r>
              <a:rPr lang="en-CA" sz="2000" b="1" dirty="0" err="1" smtClean="0">
                <a:solidFill>
                  <a:schemeClr val="tx2">
                    <a:lumMod val="10000"/>
                  </a:schemeClr>
                </a:solidFill>
              </a:rPr>
              <a:t>MyrcAward</a:t>
            </a:r>
            <a:r>
              <a:rPr lang="en-CA" sz="2000" b="1" dirty="0" smtClean="0">
                <a:solidFill>
                  <a:schemeClr val="tx2">
                    <a:lumMod val="10000"/>
                  </a:schemeClr>
                </a:solidFill>
              </a:rPr>
              <a:t> </a:t>
            </a:r>
            <a:r>
              <a:rPr lang="en-CA" sz="2000" dirty="0" smtClean="0"/>
              <a:t>for all the latest news.</a:t>
            </a:r>
            <a:endParaRPr lang="en-US" sz="2000" dirty="0"/>
          </a:p>
        </p:txBody>
      </p:sp>
    </p:spTree>
    <p:extLst>
      <p:ext uri="{BB962C8B-B14F-4D97-AF65-F5344CB8AC3E}">
        <p14:creationId xmlns:p14="http://schemas.microsoft.com/office/powerpoint/2010/main" val="2788340995"/>
      </p:ext>
    </p:extLst>
  </p:cSld>
  <p:clrMapOvr>
    <a:masterClrMapping/>
  </p:clrMapOvr>
  <mc:AlternateContent xmlns:mc="http://schemas.openxmlformats.org/markup-compatibility/2006" xmlns:p14="http://schemas.microsoft.com/office/powerpoint/2010/main">
    <mc:Choice Requires="p14">
      <p:transition spd="slow" p14:dur="475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750"/>
                                        <p:tgtEl>
                                          <p:spTgt spid="2">
                                            <p:txEl>
                                              <p:pRg st="0" end="0"/>
                                            </p:txEl>
                                          </p:spTgt>
                                        </p:tgtEl>
                                      </p:cBhvr>
                                    </p:animEffect>
                                    <p:anim calcmode="lin" valueType="num">
                                      <p:cBhvr>
                                        <p:cTn id="8" dur="17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75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750"/>
                                        <p:tgtEl>
                                          <p:spTgt spid="2">
                                            <p:txEl>
                                              <p:pRg st="2" end="2"/>
                                            </p:txEl>
                                          </p:spTgt>
                                        </p:tgtEl>
                                      </p:cBhvr>
                                    </p:animEffect>
                                    <p:anim calcmode="lin" valueType="num">
                                      <p:cBhvr>
                                        <p:cTn id="15" dur="175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75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750"/>
                                        <p:tgtEl>
                                          <p:spTgt spid="2">
                                            <p:txEl>
                                              <p:pRg st="3" end="3"/>
                                            </p:txEl>
                                          </p:spTgt>
                                        </p:tgtEl>
                                      </p:cBhvr>
                                    </p:animEffect>
                                    <p:anim calcmode="lin" valueType="num">
                                      <p:cBhvr>
                                        <p:cTn id="20" dur="175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75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750"/>
                                        <p:tgtEl>
                                          <p:spTgt spid="2">
                                            <p:txEl>
                                              <p:pRg st="4" end="4"/>
                                            </p:txEl>
                                          </p:spTgt>
                                        </p:tgtEl>
                                      </p:cBhvr>
                                    </p:animEffect>
                                    <p:anim calcmode="lin" valueType="num">
                                      <p:cBhvr>
                                        <p:cTn id="25" dur="175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75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750"/>
                                        <p:tgtEl>
                                          <p:spTgt spid="2">
                                            <p:txEl>
                                              <p:pRg st="6" end="6"/>
                                            </p:txEl>
                                          </p:spTgt>
                                        </p:tgtEl>
                                      </p:cBhvr>
                                    </p:animEffect>
                                    <p:anim calcmode="lin" valueType="num">
                                      <p:cBhvr>
                                        <p:cTn id="32" dur="175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75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ecx.images-amazon.com/images/I/811K4QvzdEL._SL15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4076"/>
            <a:ext cx="4238625" cy="6363874"/>
          </a:xfrm>
          <a:prstGeom prst="rect">
            <a:avLst/>
          </a:prstGeom>
          <a:noFill/>
          <a:extLst>
            <a:ext uri="{909E8E84-426E-40DD-AFC4-6F175D3DCCD1}">
              <a14:hiddenFill xmlns:a14="http://schemas.microsoft.com/office/drawing/2010/main">
                <a:solidFill>
                  <a:srgbClr val="FFFFFF"/>
                </a:solidFill>
              </a14:hiddenFill>
            </a:ext>
          </a:extLst>
        </p:spPr>
      </p:pic>
      <p:pic>
        <p:nvPicPr>
          <p:cNvPr id="5125" name="ae932856-5338-4bd1-b6f1-26cbbe0b42cc" descr="809929DC-0DA9-4CF0-85C2-B55E0D069228@domain_not_s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845844"/>
            <a:ext cx="2012157" cy="201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cdufault\Desktop\Myrca - working file\Sage-logo.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600" y="228600"/>
            <a:ext cx="6172200" cy="3343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24400" y="5259050"/>
            <a:ext cx="2441694"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solidFill>
                  <a:srgbClr val="FF0000"/>
                </a:solidFill>
                <a:effectLst>
                  <a:reflection blurRad="12700" stA="50000" endPos="50000" dist="5000" dir="5400000" sy="-100000" rotWithShape="0"/>
                </a:effectLst>
              </a:rPr>
              <a:t>2015</a:t>
            </a:r>
            <a:endParaRPr lang="en-US" sz="8800" b="1" cap="all" spc="0" dirty="0">
              <a:ln w="0"/>
              <a:solidFill>
                <a:srgbClr val="FF0000"/>
              </a:solidFill>
              <a:effectLst>
                <a:reflection blurRad="12700" stA="50000" endPos="50000" dist="5000" dir="5400000" sy="-100000" rotWithShape="0"/>
              </a:effectLst>
            </a:endParaRPr>
          </a:p>
        </p:txBody>
      </p:sp>
      <p:pic>
        <p:nvPicPr>
          <p:cNvPr id="2050" name="Picture 2" descr="I:\Millennium - Reader Services\Colette\MYRCA25\Tom gets awar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144" y="3473291"/>
            <a:ext cx="4115648" cy="2745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523946"/>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dufault\Desktop\Myrca - working file\Sage-logo.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0" y="123824"/>
            <a:ext cx="4953000" cy="31957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atombooks.net/wp-content/uploads/LokisWolv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28600"/>
            <a:ext cx="427772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5" name="ae932856-5338-4bd1-b6f1-26cbbe0b42cc" descr="809929DC-0DA9-4CF0-85C2-B55E0D069228@domain_not_s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1843" y="4857567"/>
            <a:ext cx="2012157" cy="201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24400" y="5259050"/>
            <a:ext cx="2441694"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solidFill>
                  <a:srgbClr val="FF0000"/>
                </a:solidFill>
                <a:effectLst>
                  <a:reflection blurRad="12700" stA="50000" endPos="50000" dist="5000" dir="5400000" sy="-100000" rotWithShape="0"/>
                </a:effectLst>
              </a:rPr>
              <a:t>2015</a:t>
            </a:r>
            <a:endParaRPr lang="en-US" sz="8800" b="1" cap="all" spc="0" dirty="0">
              <a:ln w="0"/>
              <a:solidFill>
                <a:srgbClr val="FF0000"/>
              </a:solidFill>
              <a:effectLst>
                <a:reflection blurRad="12700" stA="50000" endPos="50000" dist="5000" dir="5400000" sy="-100000" rotWithShape="0"/>
              </a:effectLst>
            </a:endParaRPr>
          </a:p>
        </p:txBody>
      </p:sp>
      <p:pic>
        <p:nvPicPr>
          <p:cNvPr id="3074" name="Picture 2" descr="I:\Millennium - Reader Services\Colette\MYRCA25\KA and ACE.JPG"/>
          <p:cNvPicPr>
            <a:picLocks noChangeAspect="1" noChangeArrowheads="1"/>
          </p:cNvPicPr>
          <p:nvPr/>
        </p:nvPicPr>
        <p:blipFill rotWithShape="1">
          <a:blip r:embed="rId5">
            <a:extLst>
              <a:ext uri="{28A0092B-C50C-407E-A947-70E740481C1C}">
                <a14:useLocalDpi xmlns:a14="http://schemas.microsoft.com/office/drawing/2010/main" val="0"/>
              </a:ext>
            </a:extLst>
          </a:blip>
          <a:srcRect l="15968"/>
          <a:stretch/>
        </p:blipFill>
        <p:spPr bwMode="auto">
          <a:xfrm>
            <a:off x="508452" y="3200400"/>
            <a:ext cx="3936095"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995203"/>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I:\Millennium - Reader Services\Colette\MYRCA25\Ace and stud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685800"/>
            <a:ext cx="7112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95276" y="5904399"/>
            <a:ext cx="2223687" cy="923330"/>
          </a:xfrm>
          <a:prstGeom prst="rect">
            <a:avLst/>
          </a:prstGeom>
          <a:noFill/>
        </p:spPr>
        <p:txBody>
          <a:bodyPr wrap="none" lIns="91440" tIns="45720" rIns="91440" bIns="45720">
            <a:spAutoFit/>
          </a:bodyPr>
          <a:lstStyle/>
          <a:p>
            <a:pPr algn="ctr"/>
            <a:r>
              <a:rPr lang="en-CA"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Q &amp; A</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542328318"/>
      </p:ext>
    </p:extLst>
  </p:cSld>
  <p:clrMapOvr>
    <a:masterClrMapping/>
  </p:clrMapOvr>
  <mc:AlternateContent xmlns:mc="http://schemas.openxmlformats.org/markup-compatibility/2006">
    <mc:Choice xmlns:p14="http://schemas.microsoft.com/office/powerpoint/2010/main" Requires="p14">
      <p:transition spd="slow" p14:dur="3400" advClick="0" advTm="2000">
        <p14:reveal/>
        <p:sndAc>
          <p:stSnd>
            <p:snd r:embed="rId2" name="applause.wav"/>
          </p:stSnd>
        </p:sndAc>
      </p:transition>
    </mc:Choice>
    <mc:Fallback>
      <p:transition spd="slow" advClick="0" advTm="2000">
        <p:fade/>
        <p:sndAc>
          <p:stSnd>
            <p:snd r:embed="rId2" name="applause.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s://scontent-yyz1-1.xx.fbcdn.net/hphotos-xpa1/v/t1.0-9/11206046_1098507226831625_8163843818354408786_n.jpg?oh=d5277a257ad86d0502d0e764007f5739&amp;oe=56C112E4"/>
          <p:cNvPicPr>
            <a:picLocks noChangeAspect="1" noChangeArrowheads="1"/>
          </p:cNvPicPr>
          <p:nvPr/>
        </p:nvPicPr>
        <p:blipFill rotWithShape="1">
          <a:blip r:embed="rId2">
            <a:extLst>
              <a:ext uri="{28A0092B-C50C-407E-A947-70E740481C1C}">
                <a14:useLocalDpi xmlns:a14="http://schemas.microsoft.com/office/drawing/2010/main" val="0"/>
              </a:ext>
            </a:extLst>
          </a:blip>
          <a:srcRect l="2424" t="20906" r="18925" b="19073"/>
          <a:stretch/>
        </p:blipFill>
        <p:spPr bwMode="auto">
          <a:xfrm>
            <a:off x="757825" y="1174804"/>
            <a:ext cx="7467600" cy="4274059"/>
          </a:xfrm>
          <a:prstGeom prst="rect">
            <a:avLst/>
          </a:prstGeom>
          <a:noFill/>
          <a:extLst>
            <a:ext uri="{909E8E84-426E-40DD-AFC4-6F175D3DCCD1}">
              <a14:hiddenFill xmlns:a14="http://schemas.microsoft.com/office/drawing/2010/main">
                <a:solidFill>
                  <a:srgbClr val="FFFFFF"/>
                </a:solidFill>
              </a14:hiddenFill>
            </a:ext>
          </a:extLst>
        </p:spPr>
      </p:pic>
      <p:pic>
        <p:nvPicPr>
          <p:cNvPr id="7"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212737"/>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035305" y="4953000"/>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TextBox 8"/>
          <p:cNvSpPr txBox="1"/>
          <p:nvPr/>
        </p:nvSpPr>
        <p:spPr>
          <a:xfrm>
            <a:off x="228600" y="457200"/>
            <a:ext cx="3657600" cy="584775"/>
          </a:xfrm>
          <a:prstGeom prst="rect">
            <a:avLst/>
          </a:prstGeom>
          <a:noFill/>
        </p:spPr>
        <p:txBody>
          <a:bodyPr wrap="square" rtlCol="0">
            <a:spAutoFit/>
          </a:bodyPr>
          <a:lstStyle/>
          <a:p>
            <a:pPr algn="ctr"/>
            <a:r>
              <a:rPr lang="en-CA" sz="3200" b="1" dirty="0" smtClean="0"/>
              <a:t>www.myrca.ca</a:t>
            </a:r>
            <a:endParaRPr lang="en-US" sz="3200" b="1" dirty="0"/>
          </a:p>
        </p:txBody>
      </p:sp>
    </p:spTree>
    <p:extLst>
      <p:ext uri="{BB962C8B-B14F-4D97-AF65-F5344CB8AC3E}">
        <p14:creationId xmlns:p14="http://schemas.microsoft.com/office/powerpoint/2010/main" val="547520869"/>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43000"/>
            <a:ext cx="8610600" cy="4893647"/>
          </a:xfrm>
          <a:prstGeom prst="rect">
            <a:avLst/>
          </a:prstGeom>
          <a:noFill/>
        </p:spPr>
        <p:txBody>
          <a:bodyPr wrap="square" rtlCol="0">
            <a:spAutoFit/>
          </a:bodyPr>
          <a:lstStyle/>
          <a:p>
            <a:pPr algn="ctr"/>
            <a:r>
              <a:rPr lang="en-CA" sz="2800" b="1" dirty="0" smtClean="0">
                <a:solidFill>
                  <a:schemeClr val="accent1">
                    <a:lumMod val="75000"/>
                  </a:schemeClr>
                </a:solidFill>
                <a:latin typeface="Century Gothic" panose="020B0502020202020204" pitchFamily="34" charset="0"/>
              </a:rPr>
              <a:t>The Manitoba Young Readers’ Choice Awards</a:t>
            </a:r>
          </a:p>
          <a:p>
            <a:pPr algn="ctr"/>
            <a:r>
              <a:rPr lang="en-CA" sz="3200" dirty="0" smtClean="0">
                <a:latin typeface="Century Gothic" panose="020B0502020202020204" pitchFamily="34" charset="0"/>
              </a:rPr>
              <a:t> </a:t>
            </a:r>
            <a:r>
              <a:rPr lang="en-CA" dirty="0" smtClean="0">
                <a:latin typeface="Century Gothic" panose="020B0502020202020204" pitchFamily="34" charset="0"/>
              </a:rPr>
              <a:t>promotes reading to students in grades 5 to 8</a:t>
            </a:r>
          </a:p>
          <a:p>
            <a:pPr algn="ctr"/>
            <a:r>
              <a:rPr lang="en-CA" dirty="0">
                <a:latin typeface="Century Gothic" panose="020B0502020202020204" pitchFamily="34" charset="0"/>
              </a:rPr>
              <a:t>l</a:t>
            </a:r>
            <a:r>
              <a:rPr lang="en-CA" dirty="0" smtClean="0">
                <a:latin typeface="Century Gothic" panose="020B0502020202020204" pitchFamily="34" charset="0"/>
              </a:rPr>
              <a:t>iving in Manitoba</a:t>
            </a:r>
          </a:p>
          <a:p>
            <a:pPr algn="ctr"/>
            <a:r>
              <a:rPr lang="en-CA" dirty="0">
                <a:latin typeface="Century Gothic" panose="020B0502020202020204" pitchFamily="34" charset="0"/>
              </a:rPr>
              <a:t>b</a:t>
            </a:r>
            <a:r>
              <a:rPr lang="en-CA" dirty="0" smtClean="0">
                <a:latin typeface="Century Gothic" panose="020B0502020202020204" pitchFamily="34" charset="0"/>
              </a:rPr>
              <a:t>y giving them the chance to </a:t>
            </a:r>
          </a:p>
          <a:p>
            <a:pPr algn="ctr"/>
            <a:r>
              <a:rPr lang="en-CA" sz="2800" b="1" dirty="0" smtClean="0">
                <a:solidFill>
                  <a:schemeClr val="accent1">
                    <a:lumMod val="75000"/>
                  </a:schemeClr>
                </a:solidFill>
                <a:latin typeface="Century Gothic" panose="020B0502020202020204" pitchFamily="34" charset="0"/>
              </a:rPr>
              <a:t>VOTE for their favorite Canadian book</a:t>
            </a:r>
          </a:p>
          <a:p>
            <a:pPr algn="ctr"/>
            <a:r>
              <a:rPr lang="en-CA" dirty="0" smtClean="0">
                <a:latin typeface="Century Gothic" panose="020B0502020202020204" pitchFamily="34" charset="0"/>
              </a:rPr>
              <a:t>From a yearly list.</a:t>
            </a:r>
          </a:p>
          <a:p>
            <a:pPr algn="ctr"/>
            <a:endParaRPr lang="en-CA" dirty="0" smtClean="0">
              <a:latin typeface="Century Gothic" panose="020B0502020202020204" pitchFamily="34" charset="0"/>
            </a:endParaRPr>
          </a:p>
          <a:p>
            <a:pPr algn="ctr"/>
            <a:r>
              <a:rPr lang="en-CA" sz="4000" b="1" dirty="0" smtClean="0">
                <a:solidFill>
                  <a:schemeClr val="tx1">
                    <a:lumMod val="95000"/>
                    <a:lumOff val="5000"/>
                  </a:schemeClr>
                </a:solidFill>
                <a:latin typeface="Century Gothic" panose="020B0502020202020204" pitchFamily="34" charset="0"/>
              </a:rPr>
              <a:t>Read more = Vote more!</a:t>
            </a:r>
          </a:p>
          <a:p>
            <a:pPr algn="ctr"/>
            <a:endParaRPr lang="en-CA" sz="4000" b="1" dirty="0" smtClean="0">
              <a:solidFill>
                <a:schemeClr val="tx1">
                  <a:lumMod val="95000"/>
                  <a:lumOff val="5000"/>
                </a:schemeClr>
              </a:solidFill>
              <a:latin typeface="Century Gothic" panose="020B0502020202020204" pitchFamily="34" charset="0"/>
            </a:endParaRPr>
          </a:p>
          <a:p>
            <a:pPr algn="ctr"/>
            <a:r>
              <a:rPr lang="en-CA" sz="2400" dirty="0" smtClean="0">
                <a:solidFill>
                  <a:schemeClr val="tx1">
                    <a:lumMod val="95000"/>
                    <a:lumOff val="5000"/>
                  </a:schemeClr>
                </a:solidFill>
                <a:latin typeface="Century Gothic" panose="020B0502020202020204" pitchFamily="34" charset="0"/>
              </a:rPr>
              <a:t>Read 3 = vote once</a:t>
            </a:r>
          </a:p>
          <a:p>
            <a:pPr algn="ctr"/>
            <a:r>
              <a:rPr lang="en-CA" sz="2400" dirty="0" smtClean="0">
                <a:solidFill>
                  <a:schemeClr val="tx1">
                    <a:lumMod val="95000"/>
                    <a:lumOff val="5000"/>
                  </a:schemeClr>
                </a:solidFill>
                <a:latin typeface="Century Gothic" panose="020B0502020202020204" pitchFamily="34" charset="0"/>
              </a:rPr>
              <a:t>Read </a:t>
            </a:r>
            <a:r>
              <a:rPr lang="en-CA" sz="2400" dirty="0">
                <a:solidFill>
                  <a:schemeClr val="tx1">
                    <a:lumMod val="95000"/>
                    <a:lumOff val="5000"/>
                  </a:schemeClr>
                </a:solidFill>
                <a:latin typeface="Century Gothic" panose="020B0502020202020204" pitchFamily="34" charset="0"/>
              </a:rPr>
              <a:t>6</a:t>
            </a:r>
            <a:r>
              <a:rPr lang="en-CA" sz="2400" dirty="0" smtClean="0">
                <a:solidFill>
                  <a:schemeClr val="tx1">
                    <a:lumMod val="95000"/>
                    <a:lumOff val="5000"/>
                  </a:schemeClr>
                </a:solidFill>
                <a:latin typeface="Century Gothic" panose="020B0502020202020204" pitchFamily="34" charset="0"/>
              </a:rPr>
              <a:t> </a:t>
            </a:r>
            <a:r>
              <a:rPr lang="en-CA" sz="2400" dirty="0" smtClean="0">
                <a:solidFill>
                  <a:schemeClr val="tx1">
                    <a:lumMod val="95000"/>
                    <a:lumOff val="5000"/>
                  </a:schemeClr>
                </a:solidFill>
                <a:latin typeface="Century Gothic" panose="020B0502020202020204" pitchFamily="34" charset="0"/>
              </a:rPr>
              <a:t>= vote twice</a:t>
            </a:r>
          </a:p>
          <a:p>
            <a:pPr algn="ctr"/>
            <a:r>
              <a:rPr lang="en-CA" sz="2400" dirty="0" smtClean="0">
                <a:solidFill>
                  <a:schemeClr val="tx1">
                    <a:lumMod val="95000"/>
                    <a:lumOff val="5000"/>
                  </a:schemeClr>
                </a:solidFill>
                <a:latin typeface="Century Gothic" panose="020B0502020202020204" pitchFamily="34" charset="0"/>
              </a:rPr>
              <a:t>Read 15 or more = vote three times!</a:t>
            </a:r>
            <a:endParaRPr lang="en-US" sz="2400" dirty="0">
              <a:solidFill>
                <a:schemeClr val="tx1">
                  <a:lumMod val="95000"/>
                  <a:lumOff val="5000"/>
                </a:schemeClr>
              </a:solidFill>
              <a:latin typeface="Century Gothic" panose="020B0502020202020204" pitchFamily="34" charset="0"/>
            </a:endParaRPr>
          </a:p>
        </p:txBody>
      </p:sp>
      <p:pic>
        <p:nvPicPr>
          <p:cNvPr id="3" name="85532f70-c1f5-4326-ba4c-8b371493e37b" descr="D54831B6-7EA2-4529-BCC2-B732D786BC78@domain_not_s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86764">
            <a:off x="319199" y="4338179"/>
            <a:ext cx="1409540" cy="140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cdufault\Desktop\Myrca - working file\Sage-logo.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rot="1038470">
            <a:off x="6477000" y="276585"/>
            <a:ext cx="1520113" cy="100697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3249"/>
      </p:ext>
    </p:extLst>
  </p:cSld>
  <p:clrMapOvr>
    <a:masterClrMapping/>
  </p:clrMapOvr>
  <mc:AlternateContent xmlns:mc="http://schemas.openxmlformats.org/markup-compatibility/2006">
    <mc:Choice xmlns:p14="http://schemas.microsoft.com/office/powerpoint/2010/main" Requires="p14">
      <p:transition spd="slow" p14:dur="3400" advClick="0" advTm="6000">
        <p14:reveal/>
      </p:transition>
    </mc:Choice>
    <mc:Fallback>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2">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cdufault\Desktop\2016 list - large\MISSINGinparadi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1314" y="107874"/>
            <a:ext cx="4171371" cy="61805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cdufault\Desktop\Myrca - working file\Sage-logo.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152400" y="212224"/>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268" name="85532f70-c1f5-4326-ba4c-8b371493e37b" descr="D54831B6-7EA2-4529-BCC2-B732D786BC78@domain_not_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669937"/>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953000" y="5331307"/>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TextBox 7"/>
          <p:cNvSpPr txBox="1"/>
          <p:nvPr/>
        </p:nvSpPr>
        <p:spPr>
          <a:xfrm>
            <a:off x="539261" y="2684778"/>
            <a:ext cx="3733800" cy="3970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Mystery</a:t>
            </a:r>
          </a:p>
          <a:p>
            <a:pPr marL="285750" indent="-285750">
              <a:buFont typeface="Wingdings" panose="05000000000000000000" pitchFamily="2" charset="2"/>
              <a:buChar char="v"/>
            </a:pPr>
            <a:endParaRPr lang="en-CA" dirty="0"/>
          </a:p>
          <a:p>
            <a:pPr marL="285750" indent="-285750">
              <a:buFont typeface="Wingdings" panose="05000000000000000000" pitchFamily="2" charset="2"/>
              <a:buChar char="v"/>
            </a:pPr>
            <a:r>
              <a:rPr lang="en-CA" dirty="0" smtClean="0"/>
              <a:t>Treasure</a:t>
            </a:r>
            <a:r>
              <a:rPr lang="en-US" dirty="0"/>
              <a:t> </a:t>
            </a:r>
            <a:r>
              <a:rPr lang="en-US" dirty="0" smtClean="0"/>
              <a:t>Hunt</a:t>
            </a:r>
          </a:p>
          <a:p>
            <a:pPr marL="285750" indent="-285750">
              <a:buFont typeface="Wingdings" panose="05000000000000000000" pitchFamily="2" charset="2"/>
              <a:buChar char="v"/>
            </a:pPr>
            <a:endParaRPr lang="en-CA" dirty="0"/>
          </a:p>
          <a:p>
            <a:pPr marL="285750" indent="-285750">
              <a:buFont typeface="Wingdings" panose="05000000000000000000" pitchFamily="2" charset="2"/>
              <a:buChar char="v"/>
            </a:pPr>
            <a:r>
              <a:rPr lang="en-CA" dirty="0" smtClean="0"/>
              <a:t>Nate finds clues and a map in a cardboard box that leads him and his friend Simon on an adventure to find the missing “shipment #35 – Gold”! But when creepy Old Man Fortier finds out about it, they are in a race to get there first.</a:t>
            </a:r>
          </a:p>
          <a:p>
            <a:pPr marL="285750" indent="-285750">
              <a:buFont typeface="Wingdings" panose="05000000000000000000" pitchFamily="2" charset="2"/>
              <a:buChar char="v"/>
            </a:pPr>
            <a:endParaRPr lang="en-CA" dirty="0"/>
          </a:p>
          <a:p>
            <a:pPr marL="285750" indent="-285750">
              <a:buFont typeface="Wingdings" panose="05000000000000000000" pitchFamily="2" charset="2"/>
              <a:buChar char="v"/>
            </a:pPr>
            <a:r>
              <a:rPr lang="en-CA" dirty="0" smtClean="0"/>
              <a:t>If you liked: Indiana Jones</a:t>
            </a:r>
          </a:p>
        </p:txBody>
      </p:sp>
    </p:spTree>
    <p:extLst>
      <p:ext uri="{BB962C8B-B14F-4D97-AF65-F5344CB8AC3E}">
        <p14:creationId xmlns:p14="http://schemas.microsoft.com/office/powerpoint/2010/main" val="2743457439"/>
      </p:ext>
    </p:extLst>
  </p:cSld>
  <p:clrMapOvr>
    <a:masterClrMapping/>
  </p:clrMapOvr>
  <mc:AlternateContent xmlns:mc="http://schemas.openxmlformats.org/markup-compatibility/2006">
    <mc:Choice xmlns:p14="http://schemas.microsoft.com/office/powerpoint/2010/main" Requires="p14">
      <p:transition spd="slow" p14:dur="3400" advClick="0" advTm="7000">
        <p14:reveal/>
      </p:transition>
    </mc:Choice>
    <mc:Fallback>
      <p:transition spd="slow" advClick="0" advTm="7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dufault\Desktop\2016 list - large\boundle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059" y="1143000"/>
            <a:ext cx="340995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85532f70-c1f5-4326-ba4c-8b371493e37b" descr="D54831B6-7EA2-4529-BCC2-B732D786BC78@domain_not_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9" y="-12723"/>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cdufault\Desktop\Myrca - working file\Sage-logo.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050"/>
          <a:stretch/>
        </p:blipFill>
        <p:spPr bwMode="auto">
          <a:xfrm>
            <a:off x="4126523" y="381000"/>
            <a:ext cx="4507523" cy="2985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2089759" y="0"/>
            <a:ext cx="2441695"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CA"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2016</a:t>
            </a:r>
            <a:endPar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TextBox 6"/>
          <p:cNvSpPr txBox="1"/>
          <p:nvPr/>
        </p:nvSpPr>
        <p:spPr>
          <a:xfrm>
            <a:off x="4648200" y="3276600"/>
            <a:ext cx="3985846" cy="3170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85750" indent="-285750">
              <a:buFont typeface="Wingdings" panose="05000000000000000000" pitchFamily="2" charset="2"/>
              <a:buChar char="v"/>
            </a:pPr>
            <a:r>
              <a:rPr lang="en-CA" dirty="0" smtClean="0"/>
              <a:t>Adventure</a:t>
            </a:r>
          </a:p>
          <a:p>
            <a:endParaRPr lang="en-CA" dirty="0" smtClean="0"/>
          </a:p>
          <a:p>
            <a:pPr marL="285750" indent="-285750">
              <a:buFont typeface="Wingdings" panose="05000000000000000000" pitchFamily="2" charset="2"/>
              <a:buChar char="v"/>
            </a:pPr>
            <a:r>
              <a:rPr lang="en-CA" dirty="0" smtClean="0"/>
              <a:t>Historical Fantasy</a:t>
            </a:r>
          </a:p>
          <a:p>
            <a:pPr marL="285750" indent="-285750">
              <a:buFont typeface="Wingdings" panose="05000000000000000000" pitchFamily="2" charset="2"/>
              <a:buChar char="v"/>
            </a:pPr>
            <a:endParaRPr lang="en-CA" dirty="0"/>
          </a:p>
          <a:p>
            <a:pPr marL="285750" indent="-285750">
              <a:buFont typeface="Wingdings" panose="05000000000000000000" pitchFamily="2" charset="2"/>
              <a:buChar char="v"/>
            </a:pPr>
            <a:r>
              <a:rPr lang="en-CA" sz="1600" dirty="0" smtClean="0"/>
              <a:t>This epic </a:t>
            </a:r>
            <a:r>
              <a:rPr lang="en-CA" sz="1600" dirty="0"/>
              <a:t>Titanic-style Steam </a:t>
            </a:r>
            <a:r>
              <a:rPr lang="en-CA" sz="1600" dirty="0" smtClean="0"/>
              <a:t>Train</a:t>
            </a:r>
            <a:r>
              <a:rPr lang="en-CA" sz="1600" dirty="0"/>
              <a:t> </a:t>
            </a:r>
            <a:r>
              <a:rPr lang="en-CA" sz="1600" dirty="0" smtClean="0"/>
              <a:t>has a secret treasure hidden in the funeral car behind the locomotive. At the very back of the train is</a:t>
            </a:r>
            <a:r>
              <a:rPr lang="en-CA" sz="1600" dirty="0"/>
              <a:t> </a:t>
            </a:r>
            <a:r>
              <a:rPr lang="en-CA" sz="1600" dirty="0" smtClean="0"/>
              <a:t>young William and he has the only key to the treasure.  Who can he trust with this secret? Will he </a:t>
            </a:r>
            <a:r>
              <a:rPr lang="en-CA" sz="1600" dirty="0"/>
              <a:t>get to the front of the train before the brakemen </a:t>
            </a:r>
            <a:r>
              <a:rPr lang="en-CA" sz="1600" dirty="0" smtClean="0"/>
              <a:t>catch </a:t>
            </a:r>
            <a:r>
              <a:rPr lang="en-CA" sz="1600" dirty="0"/>
              <a:t>him? </a:t>
            </a:r>
          </a:p>
        </p:txBody>
      </p:sp>
    </p:spTree>
    <p:extLst>
      <p:ext uri="{BB962C8B-B14F-4D97-AF65-F5344CB8AC3E}">
        <p14:creationId xmlns:p14="http://schemas.microsoft.com/office/powerpoint/2010/main" val="1708003398"/>
      </p:ext>
    </p:extLst>
  </p:cSld>
  <p:clrMapOvr>
    <a:masterClrMapping/>
  </p:clrMapOvr>
  <mc:AlternateContent xmlns:mc="http://schemas.openxmlformats.org/markup-compatibility/2006">
    <mc:Choice xmlns:p14="http://schemas.microsoft.com/office/powerpoint/2010/main" Requires="p14">
      <p:transition spd="slow" p14:dur="5500" advClick="0" advTm="7000">
        <p14:reveal/>
      </p:transition>
    </mc:Choice>
    <mc:Fallback>
      <p:transition spd="slow" advClick="0" advTm="7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327</TotalTime>
  <Words>1297</Words>
  <Application>Microsoft Office PowerPoint</Application>
  <PresentationFormat>On-screen Show (4:3)</PresentationFormat>
  <Paragraphs>146</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Winnipeg Public Library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Dufault, Colette</dc:creator>
  <cp:lastModifiedBy>Dufault, Colette</cp:lastModifiedBy>
  <cp:revision>102</cp:revision>
  <dcterms:created xsi:type="dcterms:W3CDTF">2015-06-26T20:46:41Z</dcterms:created>
  <dcterms:modified xsi:type="dcterms:W3CDTF">2015-10-27T00:45:03Z</dcterms:modified>
</cp:coreProperties>
</file>